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  <p:sldId id="261" r:id="rId8"/>
    <p:sldId id="308" r:id="rId9"/>
    <p:sldId id="310" r:id="rId10"/>
    <p:sldId id="266" r:id="rId11"/>
    <p:sldId id="267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85" r:id="rId22"/>
    <p:sldId id="291" r:id="rId23"/>
    <p:sldId id="292" r:id="rId24"/>
    <p:sldId id="287" r:id="rId25"/>
    <p:sldId id="288" r:id="rId26"/>
    <p:sldId id="268" r:id="rId27"/>
    <p:sldId id="281" r:id="rId28"/>
    <p:sldId id="283" r:id="rId29"/>
    <p:sldId id="282" r:id="rId30"/>
    <p:sldId id="284" r:id="rId31"/>
    <p:sldId id="286" r:id="rId32"/>
    <p:sldId id="289" r:id="rId33"/>
    <p:sldId id="290" r:id="rId34"/>
    <p:sldId id="293" r:id="rId35"/>
    <p:sldId id="297" r:id="rId36"/>
    <p:sldId id="298" r:id="rId37"/>
    <p:sldId id="299" r:id="rId38"/>
    <p:sldId id="307" r:id="rId39"/>
    <p:sldId id="294" r:id="rId40"/>
    <p:sldId id="295" r:id="rId41"/>
    <p:sldId id="300" r:id="rId42"/>
    <p:sldId id="301" r:id="rId43"/>
    <p:sldId id="302" r:id="rId44"/>
    <p:sldId id="304" r:id="rId45"/>
    <p:sldId id="305" r:id="rId46"/>
    <p:sldId id="306" r:id="rId47"/>
    <p:sldId id="309" r:id="rId48"/>
    <p:sldId id="276" r:id="rId49"/>
    <p:sldId id="303" r:id="rId50"/>
    <p:sldId id="280" r:id="rId51"/>
    <p:sldId id="278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AFC"/>
    <a:srgbClr val="FACF9D"/>
    <a:srgbClr val="DFC0F3"/>
    <a:srgbClr val="FF5B5B"/>
    <a:srgbClr val="AF64E1"/>
    <a:srgbClr val="F3A1F9"/>
    <a:srgbClr val="FFB9B9"/>
    <a:srgbClr val="F4942F"/>
    <a:srgbClr val="5EAC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ATTENTION MECHANISM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Attention mechanism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  <p:pic>
        <p:nvPicPr>
          <p:cNvPr id="12" name="x2mate.com-Attention for Neural Networks, Clearly Explained!!!-(480p)">
            <a:hlinkClick r:id="" action="ppaction://media"/>
            <a:extLst>
              <a:ext uri="{FF2B5EF4-FFF2-40B4-BE49-F238E27FC236}">
                <a16:creationId xmlns:a16="http://schemas.microsoft.com/office/drawing/2014/main" id="{7D5BA03B-A3E9-43CB-92D7-A0AE81AF96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9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5850" y="1423358"/>
            <a:ext cx="8486305" cy="47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0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modifies the meaning (embedding) of a target token, for all tokens in the context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2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</a:t>
            </a:r>
            <a:r>
              <a:rPr lang="en-US" b="1" dirty="0">
                <a:solidFill>
                  <a:schemeClr val="accent1"/>
                </a:solidFill>
              </a:rPr>
              <a:t>modifies the meaning</a:t>
            </a:r>
            <a:r>
              <a:rPr lang="en-US" dirty="0">
                <a:solidFill>
                  <a:schemeClr val="accent1"/>
                </a:solidFill>
              </a:rPr>
              <a:t> (embedding) of a target token, for all tokens in the context window</a:t>
            </a:r>
            <a:endParaRPr lang="en-US" dirty="0"/>
          </a:p>
        </p:txBody>
      </p:sp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5C3504E7-4733-4455-9283-6C59C1D96305}"/>
              </a:ext>
            </a:extLst>
          </p:cNvPr>
          <p:cNvSpPr/>
          <p:nvPr/>
        </p:nvSpPr>
        <p:spPr>
          <a:xfrm>
            <a:off x="2856322" y="1725104"/>
            <a:ext cx="8497479" cy="1791093"/>
          </a:xfrm>
          <a:prstGeom prst="wedgeRectCallout">
            <a:avLst>
              <a:gd name="adj1" fmla="val -45650"/>
              <a:gd name="adj2" fmla="val 124693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Meaning is encoded as a </a:t>
            </a:r>
            <a:r>
              <a:rPr lang="en-US" sz="2400" b="1" dirty="0">
                <a:solidFill>
                  <a:schemeClr val="tx1"/>
                </a:solidFill>
              </a:rPr>
              <a:t>position</a:t>
            </a:r>
            <a:r>
              <a:rPr lang="en-US" sz="2400" dirty="0">
                <a:solidFill>
                  <a:schemeClr val="tx1"/>
                </a:solidFill>
              </a:rPr>
              <a:t> in the embedding vector space; so, in practice, Attention computes a </a:t>
            </a:r>
            <a:r>
              <a:rPr lang="en-US" sz="2400" b="1" dirty="0">
                <a:solidFill>
                  <a:schemeClr val="tx1"/>
                </a:solidFill>
              </a:rPr>
              <a:t>displacement</a:t>
            </a:r>
            <a:r>
              <a:rPr lang="en-US" sz="2400" dirty="0">
                <a:solidFill>
                  <a:schemeClr val="tx1"/>
                </a:solidFill>
              </a:rPr>
              <a:t> in the embedding vector space that reflects the </a:t>
            </a:r>
            <a:r>
              <a:rPr lang="en-US" sz="2400" b="1" dirty="0">
                <a:solidFill>
                  <a:schemeClr val="tx1"/>
                </a:solidFill>
              </a:rPr>
              <a:t>shift in meaning</a:t>
            </a:r>
            <a:r>
              <a:rPr lang="en-US" sz="2400" dirty="0">
                <a:solidFill>
                  <a:schemeClr val="tx1"/>
                </a:solidFill>
              </a:rPr>
              <a:t> of the token, given the context.</a:t>
            </a:r>
          </a:p>
        </p:txBody>
      </p:sp>
    </p:spTree>
    <p:extLst>
      <p:ext uri="{BB962C8B-B14F-4D97-AF65-F5344CB8AC3E}">
        <p14:creationId xmlns:p14="http://schemas.microsoft.com/office/powerpoint/2010/main" val="157316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one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</p:spTree>
    <p:extLst>
      <p:ext uri="{BB962C8B-B14F-4D97-AF65-F5344CB8AC3E}">
        <p14:creationId xmlns:p14="http://schemas.microsoft.com/office/powerpoint/2010/main" val="335956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5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53849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7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B15BAE-0B0C-4143-8DDE-2DCA78F34513}"/>
              </a:ext>
            </a:extLst>
          </p:cNvPr>
          <p:cNvSpPr/>
          <p:nvPr/>
        </p:nvSpPr>
        <p:spPr>
          <a:xfrm>
            <a:off x="501240" y="3992443"/>
            <a:ext cx="133153" cy="12254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844327-02C4-4444-B04A-9E5E79AC237A}"/>
              </a:ext>
            </a:extLst>
          </p:cNvPr>
          <p:cNvSpPr txBox="1"/>
          <p:nvPr/>
        </p:nvSpPr>
        <p:spPr>
          <a:xfrm>
            <a:off x="210939" y="3616855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kill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B56239A-914B-4610-B735-FBF03AAB118B}"/>
              </a:ext>
            </a:extLst>
          </p:cNvPr>
          <p:cNvCxnSpPr>
            <a:stCxn id="8" idx="3"/>
            <a:endCxn id="14" idx="6"/>
          </p:cNvCxnSpPr>
          <p:nvPr/>
        </p:nvCxnSpPr>
        <p:spPr>
          <a:xfrm flipH="1">
            <a:off x="634393" y="3703510"/>
            <a:ext cx="1141713" cy="35020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2CAA2BD5-B1B0-4D33-A93C-AF9BFD5A400F}"/>
              </a:ext>
            </a:extLst>
          </p:cNvPr>
          <p:cNvSpPr txBox="1"/>
          <p:nvPr/>
        </p:nvSpPr>
        <p:spPr>
          <a:xfrm>
            <a:off x="998466" y="3817310"/>
            <a:ext cx="117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everybody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EAE5693-71D5-4E77-B0CD-A16700E89AE1}"/>
              </a:ext>
            </a:extLst>
          </p:cNvPr>
          <p:cNvSpPr/>
          <p:nvPr/>
        </p:nvSpPr>
        <p:spPr>
          <a:xfrm>
            <a:off x="634393" y="4355139"/>
            <a:ext cx="133153" cy="12254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6CE2020-BAF7-44A3-9B28-8EC5417BC794}"/>
              </a:ext>
            </a:extLst>
          </p:cNvPr>
          <p:cNvSpPr txBox="1"/>
          <p:nvPr/>
        </p:nvSpPr>
        <p:spPr>
          <a:xfrm>
            <a:off x="634392" y="4405921"/>
            <a:ext cx="114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massacre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32862F1-D7BA-4982-B38E-388CA50832FC}"/>
              </a:ext>
            </a:extLst>
          </p:cNvPr>
          <p:cNvSpPr/>
          <p:nvPr/>
        </p:nvSpPr>
        <p:spPr>
          <a:xfrm>
            <a:off x="2639087" y="2933243"/>
            <a:ext cx="133153" cy="122549"/>
          </a:xfrm>
          <a:prstGeom prst="ellipse">
            <a:avLst/>
          </a:prstGeom>
          <a:solidFill>
            <a:srgbClr val="7030A0"/>
          </a:solidFill>
          <a:ln>
            <a:solidFill>
              <a:srgbClr val="6600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1F9664-889F-4AFF-873A-1D03E8C156DF}"/>
              </a:ext>
            </a:extLst>
          </p:cNvPr>
          <p:cNvSpPr txBox="1"/>
          <p:nvPr/>
        </p:nvSpPr>
        <p:spPr>
          <a:xfrm>
            <a:off x="2696293" y="2601709"/>
            <a:ext cx="125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assassinate</a:t>
            </a:r>
          </a:p>
        </p:txBody>
      </p:sp>
    </p:spTree>
    <p:extLst>
      <p:ext uri="{BB962C8B-B14F-4D97-AF65-F5344CB8AC3E}">
        <p14:creationId xmlns:p14="http://schemas.microsoft.com/office/powerpoint/2010/main" val="3975395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536897" y="2995202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6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67F859D-9D6C-43EA-A1CF-79E66C698B14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61FDEF4-993D-4D82-9B89-C172FB49BEEF}"/>
              </a:ext>
            </a:extLst>
          </p:cNvPr>
          <p:cNvSpPr/>
          <p:nvPr/>
        </p:nvSpPr>
        <p:spPr>
          <a:xfrm>
            <a:off x="4165443" y="5660948"/>
            <a:ext cx="133153" cy="12254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8C5213E-AAFB-4E25-BF7C-39068575C1DB}"/>
              </a:ext>
            </a:extLst>
          </p:cNvPr>
          <p:cNvSpPr txBox="1"/>
          <p:nvPr/>
        </p:nvSpPr>
        <p:spPr>
          <a:xfrm>
            <a:off x="3557206" y="5765550"/>
            <a:ext cx="9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spare</a:t>
            </a:r>
          </a:p>
        </p:txBody>
      </p:sp>
    </p:spTree>
    <p:extLst>
      <p:ext uri="{BB962C8B-B14F-4D97-AF65-F5344CB8AC3E}">
        <p14:creationId xmlns:p14="http://schemas.microsoft.com/office/powerpoint/2010/main" val="234383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Attention?</a:t>
            </a:r>
          </a:p>
          <a:p>
            <a:r>
              <a:rPr lang="it-IT" dirty="0"/>
              <a:t>Explaining Attention</a:t>
            </a:r>
          </a:p>
          <a:p>
            <a:r>
              <a:rPr lang="it-IT" dirty="0"/>
              <a:t>Attention head</a:t>
            </a:r>
          </a:p>
          <a:p>
            <a:r>
              <a:rPr lang="it-IT" dirty="0"/>
              <a:t>Attention-based architectures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5AE2251-A86B-4B4E-B995-041920CBAA97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91470E-4B8A-421E-8F0E-C4D353FF1D4D}"/>
              </a:ext>
            </a:extLst>
          </p:cNvPr>
          <p:cNvSpPr txBox="1"/>
          <p:nvPr/>
        </p:nvSpPr>
        <p:spPr>
          <a:xfrm>
            <a:off x="6545346" y="3385643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Attention module answers questions: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other tokens should modify target token?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By how much?</a:t>
            </a:r>
          </a:p>
        </p:txBody>
      </p:sp>
    </p:spTree>
    <p:extLst>
      <p:ext uri="{BB962C8B-B14F-4D97-AF65-F5344CB8AC3E}">
        <p14:creationId xmlns:p14="http://schemas.microsoft.com/office/powerpoint/2010/main" val="184105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57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28A5FFF1-4DBC-415E-963E-D27265ECA436}"/>
              </a:ext>
            </a:extLst>
          </p:cNvPr>
          <p:cNvSpPr/>
          <p:nvPr/>
        </p:nvSpPr>
        <p:spPr>
          <a:xfrm>
            <a:off x="1913640" y="3676454"/>
            <a:ext cx="2498103" cy="1758188"/>
          </a:xfrm>
          <a:prstGeom prst="wedgeRectCallout">
            <a:avLst>
              <a:gd name="adj1" fmla="val 11729"/>
              <a:gd name="adj2" fmla="val -115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Q: Queries</a:t>
            </a:r>
          </a:p>
          <a:p>
            <a:pPr algn="ctr"/>
            <a:r>
              <a:rPr lang="en-US" sz="3200" dirty="0"/>
              <a:t>K: Keys</a:t>
            </a:r>
          </a:p>
          <a:p>
            <a:pPr algn="ctr"/>
            <a:r>
              <a:rPr lang="en-US" sz="3200" dirty="0"/>
              <a:t>V: Values</a:t>
            </a:r>
          </a:p>
        </p:txBody>
      </p:sp>
    </p:spTree>
    <p:extLst>
      <p:ext uri="{BB962C8B-B14F-4D97-AF65-F5344CB8AC3E}">
        <p14:creationId xmlns:p14="http://schemas.microsoft.com/office/powerpoint/2010/main" val="2910234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28A5FFF1-4DBC-415E-963E-D27265ECA436}"/>
              </a:ext>
            </a:extLst>
          </p:cNvPr>
          <p:cNvSpPr/>
          <p:nvPr/>
        </p:nvSpPr>
        <p:spPr>
          <a:xfrm>
            <a:off x="1913640" y="3676454"/>
            <a:ext cx="2498103" cy="1758188"/>
          </a:xfrm>
          <a:prstGeom prst="wedgeRectCallout">
            <a:avLst>
              <a:gd name="adj1" fmla="val 11729"/>
              <a:gd name="adj2" fmla="val -115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Q: Queries</a:t>
            </a:r>
          </a:p>
          <a:p>
            <a:pPr algn="ctr"/>
            <a:r>
              <a:rPr lang="en-US" sz="3200" dirty="0"/>
              <a:t>K: Keys</a:t>
            </a:r>
          </a:p>
          <a:p>
            <a:pPr algn="ctr"/>
            <a:r>
              <a:rPr lang="en-US" sz="3200" dirty="0"/>
              <a:t>V: Values</a:t>
            </a:r>
          </a:p>
        </p:txBody>
      </p:sp>
      <p:sp>
        <p:nvSpPr>
          <p:cNvPr id="9" name="Bulle narrative : rectangle 8">
            <a:extLst>
              <a:ext uri="{FF2B5EF4-FFF2-40B4-BE49-F238E27FC236}">
                <a16:creationId xmlns:a16="http://schemas.microsoft.com/office/drawing/2014/main" id="{E9BD838D-D1AE-4F19-AE37-2AEC358773C5}"/>
              </a:ext>
            </a:extLst>
          </p:cNvPr>
          <p:cNvSpPr/>
          <p:nvPr/>
        </p:nvSpPr>
        <p:spPr>
          <a:xfrm>
            <a:off x="7750040" y="2818614"/>
            <a:ext cx="1775181" cy="1084081"/>
          </a:xfrm>
          <a:prstGeom prst="wedgeRectCallout">
            <a:avLst>
              <a:gd name="adj1" fmla="val -248115"/>
              <a:gd name="adj2" fmla="val 65109"/>
            </a:avLst>
          </a:prstGeom>
          <a:solidFill>
            <a:srgbClr val="DFC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Q: who is influencing me?</a:t>
            </a:r>
          </a:p>
        </p:txBody>
      </p:sp>
      <p:sp>
        <p:nvSpPr>
          <p:cNvPr id="10" name="Bulle narrative : rectangle 9">
            <a:extLst>
              <a:ext uri="{FF2B5EF4-FFF2-40B4-BE49-F238E27FC236}">
                <a16:creationId xmlns:a16="http://schemas.microsoft.com/office/drawing/2014/main" id="{63F7D2D7-08BE-4D32-BC0F-B6ABEEFC36E8}"/>
              </a:ext>
            </a:extLst>
          </p:cNvPr>
          <p:cNvSpPr/>
          <p:nvPr/>
        </p:nvSpPr>
        <p:spPr>
          <a:xfrm>
            <a:off x="7750040" y="4092475"/>
            <a:ext cx="1775181" cy="1084081"/>
          </a:xfrm>
          <a:prstGeom prst="wedgeRectCallout">
            <a:avLst>
              <a:gd name="adj1" fmla="val -266701"/>
              <a:gd name="adj2" fmla="val -2717"/>
            </a:avLst>
          </a:prstGeom>
          <a:solidFill>
            <a:srgbClr val="FACF9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K: we are influencing you!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Bulle narrative : rectangle 10">
            <a:extLst>
              <a:ext uri="{FF2B5EF4-FFF2-40B4-BE49-F238E27FC236}">
                <a16:creationId xmlns:a16="http://schemas.microsoft.com/office/drawing/2014/main" id="{589CE041-F940-40A7-B3B0-FEC19EF8A54B}"/>
              </a:ext>
            </a:extLst>
          </p:cNvPr>
          <p:cNvSpPr/>
          <p:nvPr/>
        </p:nvSpPr>
        <p:spPr>
          <a:xfrm>
            <a:off x="7750040" y="5320605"/>
            <a:ext cx="1775181" cy="1084081"/>
          </a:xfrm>
          <a:prstGeom prst="wedgeRectCallout">
            <a:avLst>
              <a:gd name="adj1" fmla="val -257673"/>
              <a:gd name="adj2" fmla="val -67065"/>
            </a:avLst>
          </a:prstGeom>
          <a:solidFill>
            <a:srgbClr val="B8DA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V: ok, but by how much?</a:t>
            </a:r>
          </a:p>
        </p:txBody>
      </p:sp>
    </p:spTree>
    <p:extLst>
      <p:ext uri="{BB962C8B-B14F-4D97-AF65-F5344CB8AC3E}">
        <p14:creationId xmlns:p14="http://schemas.microsoft.com/office/powerpoint/2010/main" val="338618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9B7F3D1-668F-4865-B7A7-389DF4263A8A}"/>
              </a:ext>
            </a:extLst>
          </p:cNvPr>
          <p:cNvSpPr/>
          <p:nvPr/>
        </p:nvSpPr>
        <p:spPr>
          <a:xfrm>
            <a:off x="4826524" y="3930977"/>
            <a:ext cx="1498862" cy="216819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D9BF41-9623-4042-8DC1-CE534BB9760F}"/>
              </a:ext>
            </a:extLst>
          </p:cNvPr>
          <p:cNvSpPr/>
          <p:nvPr/>
        </p:nvSpPr>
        <p:spPr>
          <a:xfrm>
            <a:off x="8363146" y="1348683"/>
            <a:ext cx="1044667" cy="127499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57697A-85D2-4D31-8F08-572DAE2BF3AD}"/>
              </a:ext>
            </a:extLst>
          </p:cNvPr>
          <p:cNvSpPr txBox="1"/>
          <p:nvPr/>
        </p:nvSpPr>
        <p:spPr>
          <a:xfrm>
            <a:off x="7223937" y="3329082"/>
            <a:ext cx="4808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other tokens should modify target token?</a:t>
            </a:r>
          </a:p>
        </p:txBody>
      </p:sp>
    </p:spTree>
    <p:extLst>
      <p:ext uri="{BB962C8B-B14F-4D97-AF65-F5344CB8AC3E}">
        <p14:creationId xmlns:p14="http://schemas.microsoft.com/office/powerpoint/2010/main" val="3802292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9B7F3D1-668F-4865-B7A7-389DF4263A8A}"/>
              </a:ext>
            </a:extLst>
          </p:cNvPr>
          <p:cNvSpPr/>
          <p:nvPr/>
        </p:nvSpPr>
        <p:spPr>
          <a:xfrm>
            <a:off x="5699701" y="3825721"/>
            <a:ext cx="1112295" cy="2296114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D9BF41-9623-4042-8DC1-CE534BB9760F}"/>
              </a:ext>
            </a:extLst>
          </p:cNvPr>
          <p:cNvSpPr/>
          <p:nvPr/>
        </p:nvSpPr>
        <p:spPr>
          <a:xfrm>
            <a:off x="9190997" y="1759318"/>
            <a:ext cx="461776" cy="47566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57697A-85D2-4D31-8F08-572DAE2BF3AD}"/>
              </a:ext>
            </a:extLst>
          </p:cNvPr>
          <p:cNvSpPr txBox="1"/>
          <p:nvPr/>
        </p:nvSpPr>
        <p:spPr>
          <a:xfrm>
            <a:off x="7223937" y="3329082"/>
            <a:ext cx="480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2. By how much?</a:t>
            </a:r>
          </a:p>
        </p:txBody>
      </p:sp>
    </p:spTree>
    <p:extLst>
      <p:ext uri="{BB962C8B-B14F-4D97-AF65-F5344CB8AC3E}">
        <p14:creationId xmlns:p14="http://schemas.microsoft.com/office/powerpoint/2010/main" val="272982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0096BA-DC3D-4B37-8821-A917665740A8}"/>
              </a:ext>
            </a:extLst>
          </p:cNvPr>
          <p:cNvSpPr/>
          <p:nvPr/>
        </p:nvSpPr>
        <p:spPr>
          <a:xfrm>
            <a:off x="3842993" y="1522633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49CE670-FC37-447B-95B6-7E91B5C65645}"/>
              </a:ext>
            </a:extLst>
          </p:cNvPr>
          <p:cNvGrpSpPr/>
          <p:nvPr/>
        </p:nvGrpSpPr>
        <p:grpSpPr>
          <a:xfrm>
            <a:off x="3544479" y="5109576"/>
            <a:ext cx="4872097" cy="565266"/>
            <a:chOff x="2611226" y="5400859"/>
            <a:chExt cx="4872097" cy="5652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13C461-A015-465A-B2A4-B2D827E17508}"/>
                </a:ext>
              </a:extLst>
            </p:cNvPr>
            <p:cNvSpPr/>
            <p:nvPr/>
          </p:nvSpPr>
          <p:spPr>
            <a:xfrm>
              <a:off x="2611226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SOS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451838-A333-4EF0-8410-67550F9DE389}"/>
                </a:ext>
              </a:extLst>
            </p:cNvPr>
            <p:cNvSpPr/>
            <p:nvPr/>
          </p:nvSpPr>
          <p:spPr>
            <a:xfrm>
              <a:off x="3157980" y="54008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EF61E-4B87-4563-9C9A-CF722E74E0F9}"/>
                </a:ext>
              </a:extLst>
            </p:cNvPr>
            <p:cNvSpPr/>
            <p:nvPr/>
          </p:nvSpPr>
          <p:spPr>
            <a:xfrm>
              <a:off x="3704734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2A8AEE-8814-444C-B4CA-6232ED056DE6}"/>
                </a:ext>
              </a:extLst>
            </p:cNvPr>
            <p:cNvSpPr/>
            <p:nvPr/>
          </p:nvSpPr>
          <p:spPr>
            <a:xfrm>
              <a:off x="479824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N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335465-60B7-4B9C-9529-454C718FEAE2}"/>
                </a:ext>
              </a:extLst>
            </p:cNvPr>
            <p:cNvSpPr/>
            <p:nvPr/>
          </p:nvSpPr>
          <p:spPr>
            <a:xfrm>
              <a:off x="534225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EOS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D428D0-5809-4EC8-A5AD-C2C7736612D6}"/>
                </a:ext>
              </a:extLst>
            </p:cNvPr>
            <p:cNvSpPr/>
            <p:nvPr/>
          </p:nvSpPr>
          <p:spPr>
            <a:xfrm>
              <a:off x="589174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5540EE-D98C-4BF6-A8B1-32561293FA47}"/>
                </a:ext>
              </a:extLst>
            </p:cNvPr>
            <p:cNvSpPr txBox="1"/>
            <p:nvPr/>
          </p:nvSpPr>
          <p:spPr>
            <a:xfrm>
              <a:off x="4251487" y="5504460"/>
              <a:ext cx="553998" cy="46166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0D972D4-D83F-4478-846A-D6B5E09D4739}"/>
                </a:ext>
              </a:extLst>
            </p:cNvPr>
            <p:cNvSpPr txBox="1"/>
            <p:nvPr/>
          </p:nvSpPr>
          <p:spPr>
            <a:xfrm>
              <a:off x="6433015" y="5486682"/>
              <a:ext cx="553998" cy="46166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DEFE61-9F24-416C-8392-0FEBB9ADEBD7}"/>
                </a:ext>
              </a:extLst>
            </p:cNvPr>
            <p:cNvSpPr/>
            <p:nvPr/>
          </p:nvSpPr>
          <p:spPr>
            <a:xfrm>
              <a:off x="693656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</p:grp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364610" y="6113122"/>
            <a:ext cx="30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5110276"/>
            <a:ext cx="131975" cy="5645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 rot="16200000">
            <a:off x="7822779" y="5055074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encoding), V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B94A8AF9-4A8B-4851-96AB-D3252B55587F}"/>
              </a:ext>
            </a:extLst>
          </p:cNvPr>
          <p:cNvSpPr/>
          <p:nvPr/>
        </p:nvSpPr>
        <p:spPr>
          <a:xfrm rot="16200000">
            <a:off x="774986" y="3919561"/>
            <a:ext cx="3012594" cy="999241"/>
          </a:xfrm>
          <a:prstGeom prst="striped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9E17D52-D719-4F5A-9430-24D0F09CECC0}"/>
                  </a:ext>
                </a:extLst>
              </p:cNvPr>
              <p:cNvSpPr txBox="1"/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/>
              </a:p>
              <a:p>
                <a:r>
                  <a:rPr lang="en-US" sz="4800" dirty="0"/>
                  <a:t>(C,V)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9E17D52-D719-4F5A-9430-24D0F09C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444" r="-16889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31FAF6-47A3-454B-8936-3DC1E963A845}"/>
              </a:ext>
            </a:extLst>
          </p:cNvPr>
          <p:cNvSpPr/>
          <p:nvPr/>
        </p:nvSpPr>
        <p:spPr>
          <a:xfrm>
            <a:off x="3621463" y="2711902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35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5D7E6F1-16AE-4133-9FB7-09ACC0D2668A}"/>
              </a:ext>
            </a:extLst>
          </p:cNvPr>
          <p:cNvSpPr/>
          <p:nvPr/>
        </p:nvSpPr>
        <p:spPr>
          <a:xfrm>
            <a:off x="4092103" y="5115063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44479" y="511500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3149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8058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199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84740" y="5213177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66268" y="5195399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698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2450515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A46AAB9-8AD0-4511-9595-F39BF493E203}"/>
              </a:ext>
            </a:extLst>
          </p:cNvPr>
          <p:cNvGrpSpPr/>
          <p:nvPr/>
        </p:nvGrpSpPr>
        <p:grpSpPr>
          <a:xfrm>
            <a:off x="3544479" y="2431482"/>
            <a:ext cx="546754" cy="2688254"/>
            <a:chOff x="3525625" y="1780139"/>
            <a:chExt cx="546754" cy="26882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74464-EEF9-458A-856B-6D99790E04B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3D0BD2-F4C1-4EF0-BE16-FED66EFE84B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819FA-E20C-4D0B-81A1-1E559F3EF72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0DBA34-E30E-40A1-B80C-02E23E8E1901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709417-2B00-4325-8A07-9FE38DD1C1B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4F2D60A-39A0-40AB-BF79-7B289FE55096}"/>
              </a:ext>
            </a:extLst>
          </p:cNvPr>
          <p:cNvGrpSpPr/>
          <p:nvPr/>
        </p:nvGrpSpPr>
        <p:grpSpPr>
          <a:xfrm>
            <a:off x="4092103" y="2432289"/>
            <a:ext cx="546754" cy="2688254"/>
            <a:chOff x="3525625" y="1780139"/>
            <a:chExt cx="546754" cy="26882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6BE317-B79D-4798-B40A-0BD8B2705101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382689A-2193-4733-9207-045A0FD55F3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66FEE6-C5F3-450E-B6A3-693546C5EB6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DFDB76-48E3-442D-9DEC-2095C409916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C78B47-F980-438C-A39D-461C7B04778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69F00-69E6-4331-B8A2-6FDDDE0FA2C2}"/>
              </a:ext>
            </a:extLst>
          </p:cNvPr>
          <p:cNvSpPr/>
          <p:nvPr/>
        </p:nvSpPr>
        <p:spPr>
          <a:xfrm>
            <a:off x="4638857" y="5115242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EB454EC-1288-4784-8290-E2BA891964F5}"/>
              </a:ext>
            </a:extLst>
          </p:cNvPr>
          <p:cNvGrpSpPr/>
          <p:nvPr/>
        </p:nvGrpSpPr>
        <p:grpSpPr>
          <a:xfrm>
            <a:off x="4638857" y="2432468"/>
            <a:ext cx="546754" cy="2688254"/>
            <a:chOff x="3525625" y="1780139"/>
            <a:chExt cx="546754" cy="26882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2C2B60-CA32-46E0-A053-14FA7E123506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325591-DBF4-4526-83EF-77936E9372E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BA560F-FCFC-4CAB-B91A-3FD872D52B9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5B9EED-FB5A-4258-A49B-F47E6295FAB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86EF50-C0A9-4CC7-9BED-74D11F31FE0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B1F794A-DA1B-4F67-9192-14D237FF9436}"/>
              </a:ext>
            </a:extLst>
          </p:cNvPr>
          <p:cNvGrpSpPr/>
          <p:nvPr/>
        </p:nvGrpSpPr>
        <p:grpSpPr>
          <a:xfrm>
            <a:off x="5728546" y="2423669"/>
            <a:ext cx="546754" cy="2688254"/>
            <a:chOff x="3525625" y="1780139"/>
            <a:chExt cx="546754" cy="268825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C298FA-8587-4739-BBF0-684001E1429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EC9C870-3C19-4E04-A60F-0F1E15B90114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3FFA1D8-5F49-4392-A380-18CEE5777A23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86A391-170A-4DA7-AE04-E2031D275D3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F1E81B-E7FA-4270-8F63-BE4B226BDEB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F5E354F-F465-4B07-A741-D99524DE7C29}"/>
              </a:ext>
            </a:extLst>
          </p:cNvPr>
          <p:cNvGrpSpPr/>
          <p:nvPr/>
        </p:nvGrpSpPr>
        <p:grpSpPr>
          <a:xfrm>
            <a:off x="6273168" y="2424476"/>
            <a:ext cx="546754" cy="2688254"/>
            <a:chOff x="3525625" y="1780139"/>
            <a:chExt cx="546754" cy="26882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339EDE-7274-4F7A-9842-0B7D092BAA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5E46E77-979B-4E99-A08F-2D4E6287EA5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0DFEAD-EFDB-476C-AA80-20F80446F75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C21A22-1F52-4A0C-9BEA-E22DCFADE3BE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BA74B91-4A36-4783-8DB2-A5E0F74AE65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5E4BB0AE-A3ED-4B26-A12C-508533192EF2}"/>
              </a:ext>
            </a:extLst>
          </p:cNvPr>
          <p:cNvGrpSpPr/>
          <p:nvPr/>
        </p:nvGrpSpPr>
        <p:grpSpPr>
          <a:xfrm>
            <a:off x="6819718" y="2420182"/>
            <a:ext cx="546754" cy="2688254"/>
            <a:chOff x="3525625" y="1780139"/>
            <a:chExt cx="546754" cy="26882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B72EEB0-625A-4BA9-9881-A4588EE492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AC34BE-9D6F-4222-82E1-2675807E52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9BA99C6-89AB-47BE-94D8-4FEEB523E34E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138DFB-3126-44AC-8209-40811E89B6C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C33594-5B62-47B4-AC2D-61782895CEBB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7B083CBF-A365-46E1-91B1-29625CEE6304}"/>
              </a:ext>
            </a:extLst>
          </p:cNvPr>
          <p:cNvGrpSpPr/>
          <p:nvPr/>
        </p:nvGrpSpPr>
        <p:grpSpPr>
          <a:xfrm>
            <a:off x="7869822" y="2420182"/>
            <a:ext cx="546754" cy="2688254"/>
            <a:chOff x="3525625" y="1780139"/>
            <a:chExt cx="546754" cy="268825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626E24-0D64-4FAE-BE04-E32CE81A2E6F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ECAB92D-5F14-4BCA-8870-A33E220FBEC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C69F9F3-5B40-4AC7-8959-4F91A9759FF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D68F16-D820-46ED-9995-4BEC75EBF92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264FB5-A373-4E84-9ABD-C7F66A3152B8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74986" y="3919561"/>
            <a:ext cx="3012594" cy="999241"/>
          </a:xfrm>
          <a:prstGeom prst="striped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D515C38-465E-4463-8EA6-17B1AA9CA9D5}"/>
              </a:ext>
            </a:extLst>
          </p:cNvPr>
          <p:cNvSpPr/>
          <p:nvPr/>
        </p:nvSpPr>
        <p:spPr>
          <a:xfrm>
            <a:off x="3544479" y="1338606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6512E48B-AE5E-4B2F-8165-BC16148FB3EF}"/>
              </a:ext>
            </a:extLst>
          </p:cNvPr>
          <p:cNvSpPr txBox="1"/>
          <p:nvPr/>
        </p:nvSpPr>
        <p:spPr>
          <a:xfrm>
            <a:off x="4364610" y="6113122"/>
            <a:ext cx="30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8603283E-BA08-4A13-88C8-0F67AE8F5400}"/>
              </a:ext>
            </a:extLst>
          </p:cNvPr>
          <p:cNvSpPr txBox="1"/>
          <p:nvPr/>
        </p:nvSpPr>
        <p:spPr>
          <a:xfrm rot="16200000">
            <a:off x="7997547" y="3756702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encoding),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25557187-03B8-452F-B4F2-19E090221DBE}"/>
                  </a:ext>
                </a:extLst>
              </p:cNvPr>
              <p:cNvSpPr txBox="1"/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/>
              </a:p>
              <a:p>
                <a:r>
                  <a:rPr lang="en-US" sz="4800" dirty="0"/>
                  <a:t>(C,V)</a:t>
                </a:r>
              </a:p>
            </p:txBody>
          </p:sp>
        </mc:Choice>
        <mc:Fallback xmlns="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25557187-03B8-452F-B4F2-19E09022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444" r="-16889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>
            <a:extLst>
              <a:ext uri="{FF2B5EF4-FFF2-40B4-BE49-F238E27FC236}">
                <a16:creationId xmlns:a16="http://schemas.microsoft.com/office/drawing/2014/main" id="{AC7A1C93-7525-49FE-BC69-6F44783BF8FC}"/>
              </a:ext>
            </a:extLst>
          </p:cNvPr>
          <p:cNvSpPr txBox="1"/>
          <p:nvPr/>
        </p:nvSpPr>
        <p:spPr>
          <a:xfrm>
            <a:off x="8634953" y="1313350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94752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54148" y="238649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807668" y="4988663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16099" y="134757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841196" y="2673479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?</a:t>
            </a:r>
          </a:p>
        </p:txBody>
      </p: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56132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FC476FF-D786-4CD3-9691-556E4B833B87}"/>
              </a:ext>
            </a:extLst>
          </p:cNvPr>
          <p:cNvSpPr/>
          <p:nvPr/>
        </p:nvSpPr>
        <p:spPr>
          <a:xfrm>
            <a:off x="3448650" y="5476325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5477E0-F493-44B1-A1F0-135CE84532B9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(?,?)</a:t>
                </a:r>
                <a:endParaRPr lang="en-US" sz="4800" dirty="0"/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5477E0-F493-44B1-A1F0-135CE845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2444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>
            <a:extLst>
              <a:ext uri="{FF2B5EF4-FFF2-40B4-BE49-F238E27FC236}">
                <a16:creationId xmlns:a16="http://schemas.microsoft.com/office/drawing/2014/main" id="{7F8CA9E9-E295-4884-A43A-0ABFD11249E0}"/>
              </a:ext>
            </a:extLst>
          </p:cNvPr>
          <p:cNvSpPr txBox="1"/>
          <p:nvPr/>
        </p:nvSpPr>
        <p:spPr>
          <a:xfrm>
            <a:off x="8616099" y="5476325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83612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5D7E6F1-16AE-4133-9FB7-09ACC0D2668A}"/>
              </a:ext>
            </a:extLst>
          </p:cNvPr>
          <p:cNvSpPr/>
          <p:nvPr/>
        </p:nvSpPr>
        <p:spPr>
          <a:xfrm>
            <a:off x="4073249" y="4012126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0.31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25625" y="401206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12640" y="400733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0.99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61730" y="400733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-0.77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01068" y="400733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65886" y="4110240"/>
            <a:ext cx="369332" cy="2769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47414" y="4092462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50968" y="400733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</a:t>
            </a:r>
            <a:endParaRPr lang="en-US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54148" y="238649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440024" y="4944835"/>
            <a:ext cx="30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16099" y="134757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841196" y="2673479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embedding</a:t>
            </a:r>
          </a:p>
          <a:p>
            <a:pPr algn="ctr"/>
            <a:r>
              <a:rPr lang="en-US" dirty="0"/>
              <a:t>(real values), E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A46AAB9-8AD0-4511-9595-F39BF493E203}"/>
              </a:ext>
            </a:extLst>
          </p:cNvPr>
          <p:cNvGrpSpPr/>
          <p:nvPr/>
        </p:nvGrpSpPr>
        <p:grpSpPr>
          <a:xfrm>
            <a:off x="3525625" y="1328545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74464-EEF9-458A-856B-6D99790E04B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3D0BD2-F4C1-4EF0-BE16-FED66EFE84B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819FA-E20C-4D0B-81A1-1E559F3EF72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0DBA34-E30E-40A1-B80C-02E23E8E1901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0.25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709417-2B00-4325-8A07-9FE38DD1C1B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-1.10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4F2D60A-39A0-40AB-BF79-7B289FE55096}"/>
              </a:ext>
            </a:extLst>
          </p:cNvPr>
          <p:cNvGrpSpPr/>
          <p:nvPr/>
        </p:nvGrpSpPr>
        <p:grpSpPr>
          <a:xfrm>
            <a:off x="4073249" y="132935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6BE317-B79D-4798-B40A-0BD8B2705101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382689A-2193-4733-9207-045A0FD55F3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66FEE6-C5F3-450E-B6A3-693546C5EB6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DFDB76-48E3-442D-9DEC-2095C409916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C78B47-F980-438C-A39D-461C7B04778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0.01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69F00-69E6-4331-B8A2-6FDDDE0FA2C2}"/>
              </a:ext>
            </a:extLst>
          </p:cNvPr>
          <p:cNvSpPr/>
          <p:nvPr/>
        </p:nvSpPr>
        <p:spPr>
          <a:xfrm>
            <a:off x="4620003" y="4012305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-0.19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EB454EC-1288-4784-8290-E2BA891964F5}"/>
              </a:ext>
            </a:extLst>
          </p:cNvPr>
          <p:cNvGrpSpPr/>
          <p:nvPr/>
        </p:nvGrpSpPr>
        <p:grpSpPr>
          <a:xfrm>
            <a:off x="4620003" y="1329531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2C2B60-CA32-46E0-A053-14FA7E123506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325591-DBF4-4526-83EF-77936E9372E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BA560F-FCFC-4CAB-B91A-3FD872D52B9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5B9EED-FB5A-4258-A49B-F47E6295FAB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-0.12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86EF50-C0A9-4CC7-9BED-74D11F31FE0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0.41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B1F794A-DA1B-4F67-9192-14D237FF9436}"/>
              </a:ext>
            </a:extLst>
          </p:cNvPr>
          <p:cNvGrpSpPr/>
          <p:nvPr/>
        </p:nvGrpSpPr>
        <p:grpSpPr>
          <a:xfrm>
            <a:off x="5709692" y="132073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C298FA-8587-4739-BBF0-684001E1429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EC9C870-3C19-4E04-A60F-0F1E15B90114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3FFA1D8-5F49-4392-A380-18CEE5777A23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86A391-170A-4DA7-AE04-E2031D275D3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F1E81B-E7FA-4270-8F63-BE4B226BDEB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0.68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F5E354F-F465-4B07-A741-D99524DE7C29}"/>
              </a:ext>
            </a:extLst>
          </p:cNvPr>
          <p:cNvGrpSpPr/>
          <p:nvPr/>
        </p:nvGrpSpPr>
        <p:grpSpPr>
          <a:xfrm>
            <a:off x="6254314" y="1321539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339EDE-7274-4F7A-9842-0B7D092BAA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-0.28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5E46E77-979B-4E99-A08F-2D4E6287EA5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0DFEAD-EFDB-476C-AA80-20F80446F75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C21A22-1F52-4A0C-9BEA-E22DCFADE3BE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1.40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BA74B91-4A36-4783-8DB2-A5E0F74AE65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0.00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5E4BB0AE-A3ED-4B26-A12C-508533192EF2}"/>
              </a:ext>
            </a:extLst>
          </p:cNvPr>
          <p:cNvGrpSpPr/>
          <p:nvPr/>
        </p:nvGrpSpPr>
        <p:grpSpPr>
          <a:xfrm>
            <a:off x="6800864" y="1317245"/>
            <a:ext cx="546754" cy="2688254"/>
            <a:chOff x="3525625" y="1780139"/>
            <a:chExt cx="546754" cy="26882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B72EEB0-625A-4BA9-9881-A4588EE492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AC34BE-9D6F-4222-82E1-2675807E52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9BA99C6-89AB-47BE-94D8-4FEEB523E34E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138DFB-3126-44AC-8209-40811E89B6C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C33594-5B62-47B4-AC2D-61782895CEBB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7B083CBF-A365-46E1-91B1-29625CEE6304}"/>
              </a:ext>
            </a:extLst>
          </p:cNvPr>
          <p:cNvGrpSpPr/>
          <p:nvPr/>
        </p:nvGrpSpPr>
        <p:grpSpPr>
          <a:xfrm>
            <a:off x="7850968" y="1317245"/>
            <a:ext cx="546754" cy="2688254"/>
            <a:chOff x="3525625" y="1780139"/>
            <a:chExt cx="546754" cy="268825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626E24-0D64-4FAE-BE04-E32CE81A2E6F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ECAB92D-5F14-4BCA-8870-A33E220FBEC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C69F9F3-5B40-4AC7-8959-4F91A9759FF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D68F16-D820-46ED-9995-4BEC75EBF92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264FB5-A373-4E84-9ABD-C7F66A3152B8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56132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FC476FF-D786-4CD3-9691-556E4B833B87}"/>
              </a:ext>
            </a:extLst>
          </p:cNvPr>
          <p:cNvSpPr/>
          <p:nvPr/>
        </p:nvSpPr>
        <p:spPr>
          <a:xfrm>
            <a:off x="3448650" y="5476325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6FF80A25-F45D-412A-9445-C694C4DBBBF9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6FF80A25-F45D-412A-9445-C694C4DBB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6889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>
            <a:extLst>
              <a:ext uri="{FF2B5EF4-FFF2-40B4-BE49-F238E27FC236}">
                <a16:creationId xmlns:a16="http://schemas.microsoft.com/office/drawing/2014/main" id="{0C03802E-D81A-4578-947F-4B6246FD7438}"/>
              </a:ext>
            </a:extLst>
          </p:cNvPr>
          <p:cNvSpPr txBox="1"/>
          <p:nvPr/>
        </p:nvSpPr>
        <p:spPr>
          <a:xfrm>
            <a:off x="8616099" y="5476325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9471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13635-724C-499A-A64A-A262A5CD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EBF057-A2CB-47A1-AA01-0C6285A91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dealing with sequences</a:t>
            </a:r>
          </a:p>
          <a:p>
            <a:pPr lvl="1"/>
            <a:r>
              <a:rPr lang="en-US" dirty="0"/>
              <a:t>Elements away from current position might have </a:t>
            </a:r>
            <a:r>
              <a:rPr lang="en-US" b="1" dirty="0"/>
              <a:t>strong impact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E.g. “</a:t>
            </a:r>
            <a:r>
              <a:rPr lang="en-US" b="1" dirty="0"/>
              <a:t>Don’t</a:t>
            </a:r>
            <a:r>
              <a:rPr lang="en-US" dirty="0"/>
              <a:t> go insane, find the real identity of, and kill one by one all the reviewers that have just rejected your awesome paper.”</a:t>
            </a:r>
          </a:p>
          <a:p>
            <a:pPr lvl="1"/>
            <a:r>
              <a:rPr lang="en-US" dirty="0"/>
              <a:t>“Don’t” here is extremely important for meaning of sentence</a:t>
            </a:r>
          </a:p>
          <a:p>
            <a:endParaRPr lang="en-US" dirty="0"/>
          </a:p>
          <a:p>
            <a:r>
              <a:rPr lang="en-US" dirty="0"/>
              <a:t>Seq2seq architectures (even LSTMs) tend to </a:t>
            </a:r>
            <a:r>
              <a:rPr lang="en-US" i="1" dirty="0"/>
              <a:t>lose memory</a:t>
            </a:r>
          </a:p>
          <a:p>
            <a:pPr lvl="1"/>
            <a:r>
              <a:rPr lang="en-US" dirty="0"/>
              <a:t>Start of sequence has </a:t>
            </a:r>
            <a:r>
              <a:rPr lang="en-US" i="1" dirty="0"/>
              <a:t>low impact</a:t>
            </a:r>
            <a:r>
              <a:rPr lang="en-US" dirty="0"/>
              <a:t> on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2074206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24C38-AD51-4982-BFDD-ECBB5443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4B09C3-39F3-4190-8CB9-EABA0942EE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63F809-1DD7-4A6B-80F1-D206D8ECDD29}"/>
              </a:ext>
            </a:extLst>
          </p:cNvPr>
          <p:cNvSpPr/>
          <p:nvPr/>
        </p:nvSpPr>
        <p:spPr>
          <a:xfrm>
            <a:off x="4073249" y="5143346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0.31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21E0B2-1BA0-40C3-A8D8-8BBBE3333C4A}"/>
              </a:ext>
            </a:extLst>
          </p:cNvPr>
          <p:cNvSpPr/>
          <p:nvPr/>
        </p:nvSpPr>
        <p:spPr>
          <a:xfrm>
            <a:off x="3525625" y="514328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-0.04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EF1F527-AD8E-4ACE-9CC2-7C92ED63F3F5}"/>
              </a:ext>
            </a:extLst>
          </p:cNvPr>
          <p:cNvSpPr/>
          <p:nvPr/>
        </p:nvSpPr>
        <p:spPr>
          <a:xfrm>
            <a:off x="5712640" y="513855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0.99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3389F9-F4C2-4159-BC36-946ECACFC014}"/>
              </a:ext>
            </a:extLst>
          </p:cNvPr>
          <p:cNvSpPr/>
          <p:nvPr/>
        </p:nvSpPr>
        <p:spPr>
          <a:xfrm>
            <a:off x="6261730" y="513855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-0.77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7672643-9F1F-40BF-B0F2-2A1EBC378C85}"/>
              </a:ext>
            </a:extLst>
          </p:cNvPr>
          <p:cNvSpPr/>
          <p:nvPr/>
        </p:nvSpPr>
        <p:spPr>
          <a:xfrm>
            <a:off x="6801068" y="513855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A95A1A2-8534-4149-9AFF-50EC8536674C}"/>
              </a:ext>
            </a:extLst>
          </p:cNvPr>
          <p:cNvSpPr txBox="1"/>
          <p:nvPr/>
        </p:nvSpPr>
        <p:spPr>
          <a:xfrm>
            <a:off x="5165886" y="5241460"/>
            <a:ext cx="369332" cy="2769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042DE3-9373-4E27-940E-2E6D35209085}"/>
              </a:ext>
            </a:extLst>
          </p:cNvPr>
          <p:cNvSpPr/>
          <p:nvPr/>
        </p:nvSpPr>
        <p:spPr>
          <a:xfrm>
            <a:off x="7850968" y="513855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Accolade ouvrante 66">
            <a:extLst>
              <a:ext uri="{FF2B5EF4-FFF2-40B4-BE49-F238E27FC236}">
                <a16:creationId xmlns:a16="http://schemas.microsoft.com/office/drawing/2014/main" id="{F3124F0B-0619-4CAF-9549-62C0D5C2A860}"/>
              </a:ext>
            </a:extLst>
          </p:cNvPr>
          <p:cNvSpPr/>
          <p:nvPr/>
        </p:nvSpPr>
        <p:spPr>
          <a:xfrm rot="16200000">
            <a:off x="5854148" y="351771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6BA4AF0-9BC4-4C72-8B62-0F321525029D}"/>
              </a:ext>
            </a:extLst>
          </p:cNvPr>
          <p:cNvSpPr txBox="1"/>
          <p:nvPr/>
        </p:nvSpPr>
        <p:spPr>
          <a:xfrm>
            <a:off x="4461045" y="6099638"/>
            <a:ext cx="300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69" name="Accolade fermante 68">
            <a:extLst>
              <a:ext uri="{FF2B5EF4-FFF2-40B4-BE49-F238E27FC236}">
                <a16:creationId xmlns:a16="http://schemas.microsoft.com/office/drawing/2014/main" id="{129F1059-D649-4908-A610-A7B1DA2F8875}"/>
              </a:ext>
            </a:extLst>
          </p:cNvPr>
          <p:cNvSpPr/>
          <p:nvPr/>
        </p:nvSpPr>
        <p:spPr>
          <a:xfrm>
            <a:off x="8616099" y="247879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8147FDF-3094-4B37-B700-A2AC24303B78}"/>
              </a:ext>
            </a:extLst>
          </p:cNvPr>
          <p:cNvSpPr txBox="1"/>
          <p:nvPr/>
        </p:nvSpPr>
        <p:spPr>
          <a:xfrm>
            <a:off x="8841196" y="3804699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embedding</a:t>
            </a:r>
          </a:p>
          <a:p>
            <a:pPr algn="ctr"/>
            <a:r>
              <a:rPr lang="en-US" dirty="0"/>
              <a:t>(real values), 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F0C48A03-CA8C-4F24-AE82-65A4F8D03B1D}"/>
              </a:ext>
            </a:extLst>
          </p:cNvPr>
          <p:cNvGrpSpPr/>
          <p:nvPr/>
        </p:nvGrpSpPr>
        <p:grpSpPr>
          <a:xfrm>
            <a:off x="3525625" y="2459765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1A439B-CFBF-4161-9AFD-C0B06558AEDD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870A061-DBD2-42B8-B3DD-3874F3D0D6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0D9A1B5-58C7-4C2C-9494-9D509255360B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6BC92FF-09D0-4C1E-B8C8-CD40DE27E01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0.25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23E1472-63BB-42A1-BB74-3A8A2EDDF32E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-1.10</a:t>
              </a: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437C066-6C91-4283-995C-F94206E0E151}"/>
              </a:ext>
            </a:extLst>
          </p:cNvPr>
          <p:cNvGrpSpPr/>
          <p:nvPr/>
        </p:nvGrpSpPr>
        <p:grpSpPr>
          <a:xfrm>
            <a:off x="4073249" y="246057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66C5F4-801A-4EEC-9FF6-5962887D5DBC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-0.22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5B976ED-3247-4EA2-B3E0-3F5820E7E49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039BC89-388A-4A72-85BE-551FC5E7502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FC10B5-DF97-444D-BFC2-27A9051986E0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4AC91C-4C8F-4102-B643-5A2AC640D0F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0.01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ED390A7-4AA3-4328-9CEC-37AA6C2E2FAE}"/>
              </a:ext>
            </a:extLst>
          </p:cNvPr>
          <p:cNvSpPr/>
          <p:nvPr/>
        </p:nvSpPr>
        <p:spPr>
          <a:xfrm>
            <a:off x="4620003" y="5143525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-0.19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6EC9857E-E708-4416-AE7C-C150C1CA8B92}"/>
              </a:ext>
            </a:extLst>
          </p:cNvPr>
          <p:cNvGrpSpPr/>
          <p:nvPr/>
        </p:nvGrpSpPr>
        <p:grpSpPr>
          <a:xfrm>
            <a:off x="4620003" y="2460751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D935CB1-A04E-48B2-BE7F-C7D8789790B3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0.82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915B60-1953-4CEF-8A1F-3269913449D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7C6CB4A-0904-4C17-B21D-D99A9669BB02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A8D1CB0-A90A-4BBA-BCF7-95885C29B29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-0.12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28DC49C-BCDE-40B8-83A6-24B7C95A2655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0.41</a:t>
              </a:r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7ECD5484-ABDD-457A-996E-158342A6832F}"/>
              </a:ext>
            </a:extLst>
          </p:cNvPr>
          <p:cNvGrpSpPr/>
          <p:nvPr/>
        </p:nvGrpSpPr>
        <p:grpSpPr>
          <a:xfrm>
            <a:off x="5709692" y="245195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95EEF7-5E31-4E97-B45A-4A82CEF8E77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484738E-717B-4A71-9B06-29720C7A9C9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7ED92CB-C8D9-47C9-B0C8-36D896BB5007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BAB89DF-EEA4-45D7-93A8-E8417553FEB0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3E74091-CF16-4371-AEDD-4455C1C7B783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0.68</a:t>
              </a:r>
            </a:p>
          </p:txBody>
        </p: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623CBEC9-F421-49C5-9A60-9C5C8FED35D3}"/>
              </a:ext>
            </a:extLst>
          </p:cNvPr>
          <p:cNvGrpSpPr/>
          <p:nvPr/>
        </p:nvGrpSpPr>
        <p:grpSpPr>
          <a:xfrm>
            <a:off x="6254314" y="2452759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CACE53-44B6-4BBF-A069-3BA68FBF01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-0.28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CC84A0-DDF7-478C-A5EC-B85847FB1F2F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CC684F1-2091-43E2-A77D-8AE5B84B0C2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5F05F45-3174-40FE-8EE5-F71DF94D1972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1.40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3F330C6-FE03-4EC5-93E6-2BB1B1BC38ED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0.00</a:t>
              </a:r>
            </a:p>
          </p:txBody>
        </p: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FC1CF792-A82A-412C-A3D0-157BA60E04C8}"/>
              </a:ext>
            </a:extLst>
          </p:cNvPr>
          <p:cNvGrpSpPr/>
          <p:nvPr/>
        </p:nvGrpSpPr>
        <p:grpSpPr>
          <a:xfrm>
            <a:off x="6800864" y="2448465"/>
            <a:ext cx="546754" cy="2688254"/>
            <a:chOff x="3525625" y="1780139"/>
            <a:chExt cx="546754" cy="268825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D5F03A0-D419-4F23-A59D-95FBB77C3693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515D503-FC15-4FF2-A7B1-AD830B64521F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3ADEE40-3C85-428D-8135-A6A0ED0F9C58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40E6A02-F646-4DD5-86DD-7405D8AC332F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8E7AD8-7915-408A-A5F5-22BE41458A46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3472CA59-9F76-4F5F-8DBE-91F16FA7749B}"/>
              </a:ext>
            </a:extLst>
          </p:cNvPr>
          <p:cNvGrpSpPr/>
          <p:nvPr/>
        </p:nvGrpSpPr>
        <p:grpSpPr>
          <a:xfrm>
            <a:off x="7850968" y="2448465"/>
            <a:ext cx="546754" cy="2688254"/>
            <a:chOff x="3525625" y="1780139"/>
            <a:chExt cx="546754" cy="268825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E1C8223-57D6-4049-8856-C9EF3034FBC4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8045C00-C1B6-454C-A152-A2A3C209ADC8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78875F8-00EF-4872-AAE6-6C5BE39CD56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2879F51-5987-4A82-9388-E384BF651CCC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E269A9-B5B8-4691-ADCD-B16F5E9C56DC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00D9D1A2-CAD0-4914-903F-18F9D32CCEC2}"/>
              </a:ext>
            </a:extLst>
          </p:cNvPr>
          <p:cNvSpPr/>
          <p:nvPr/>
        </p:nvSpPr>
        <p:spPr>
          <a:xfrm>
            <a:off x="3842993" y="1064175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sp>
        <p:nvSpPr>
          <p:cNvPr id="115" name="Flèche : droite rayée 114">
            <a:extLst>
              <a:ext uri="{FF2B5EF4-FFF2-40B4-BE49-F238E27FC236}">
                <a16:creationId xmlns:a16="http://schemas.microsoft.com/office/drawing/2014/main" id="{25461DB0-4623-48C9-AA68-29F1E8475B8C}"/>
              </a:ext>
            </a:extLst>
          </p:cNvPr>
          <p:cNvSpPr/>
          <p:nvPr/>
        </p:nvSpPr>
        <p:spPr>
          <a:xfrm rot="16200000">
            <a:off x="756133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16" name="Flèche : droite rayée 115">
            <a:extLst>
              <a:ext uri="{FF2B5EF4-FFF2-40B4-BE49-F238E27FC236}">
                <a16:creationId xmlns:a16="http://schemas.microsoft.com/office/drawing/2014/main" id="{46925461-5CA5-48B8-8D22-5C506EB87E3E}"/>
              </a:ext>
            </a:extLst>
          </p:cNvPr>
          <p:cNvSpPr/>
          <p:nvPr/>
        </p:nvSpPr>
        <p:spPr>
          <a:xfrm rot="19114850">
            <a:off x="8706456" y="165693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19" name="Bulle narrative : rectangle à coins arrondis 118">
            <a:extLst>
              <a:ext uri="{FF2B5EF4-FFF2-40B4-BE49-F238E27FC236}">
                <a16:creationId xmlns:a16="http://schemas.microsoft.com/office/drawing/2014/main" id="{D9F62A4D-7C4A-43D5-B0FE-C51CAE6266B9}"/>
              </a:ext>
            </a:extLst>
          </p:cNvPr>
          <p:cNvSpPr/>
          <p:nvPr/>
        </p:nvSpPr>
        <p:spPr>
          <a:xfrm>
            <a:off x="9627846" y="2711371"/>
            <a:ext cx="2399938" cy="998438"/>
          </a:xfrm>
          <a:prstGeom prst="wedgeRoundRectCallout">
            <a:avLst>
              <a:gd name="adj1" fmla="val 378"/>
              <a:gd name="adj2" fmla="val -1351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See you later, </a:t>
            </a:r>
            <a:r>
              <a:rPr lang="en-US" dirty="0" err="1"/>
              <a:t>brotha</a:t>
            </a:r>
            <a:r>
              <a:rPr lang="en-US" dirty="0"/>
              <a:t>! I will wait for you after the Attention module</a:t>
            </a:r>
          </a:p>
        </p:txBody>
      </p:sp>
      <p:sp>
        <p:nvSpPr>
          <p:cNvPr id="120" name="Bulle narrative : rectangle à coins arrondis 119">
            <a:extLst>
              <a:ext uri="{FF2B5EF4-FFF2-40B4-BE49-F238E27FC236}">
                <a16:creationId xmlns:a16="http://schemas.microsoft.com/office/drawing/2014/main" id="{9884B945-5020-4112-B7BB-90105907E32A}"/>
              </a:ext>
            </a:extLst>
          </p:cNvPr>
          <p:cNvSpPr/>
          <p:nvPr/>
        </p:nvSpPr>
        <p:spPr>
          <a:xfrm>
            <a:off x="301658" y="5136720"/>
            <a:ext cx="3030019" cy="962456"/>
          </a:xfrm>
          <a:prstGeom prst="wedgeRoundRectCallout">
            <a:avLst>
              <a:gd name="adj1" fmla="val 13184"/>
              <a:gd name="adj2" fmla="val -1291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Ok! See you later! I will have the same shape, but I doubt you will recognize me!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995B36D-CF82-4320-8EBE-FE9032771111}"/>
              </a:ext>
            </a:extLst>
          </p:cNvPr>
          <p:cNvSpPr/>
          <p:nvPr/>
        </p:nvSpPr>
        <p:spPr>
          <a:xfrm>
            <a:off x="6801068" y="5133893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0.0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8037B966-F52F-40C7-BFC5-804C9C0EB184}"/>
              </a:ext>
            </a:extLst>
          </p:cNvPr>
          <p:cNvSpPr txBox="1"/>
          <p:nvPr/>
        </p:nvSpPr>
        <p:spPr>
          <a:xfrm>
            <a:off x="7254928" y="5246353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FAC22F1-F497-49EE-A868-4FB0D7DD0DD1}"/>
              </a:ext>
            </a:extLst>
          </p:cNvPr>
          <p:cNvSpPr/>
          <p:nvPr/>
        </p:nvSpPr>
        <p:spPr>
          <a:xfrm>
            <a:off x="7850968" y="5133893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</a:t>
            </a:r>
            <a:endParaRPr lang="en-US" dirty="0"/>
          </a:p>
        </p:txBody>
      </p:sp>
      <p:sp>
        <p:nvSpPr>
          <p:cNvPr id="124" name="Accolade fermante 123">
            <a:extLst>
              <a:ext uri="{FF2B5EF4-FFF2-40B4-BE49-F238E27FC236}">
                <a16:creationId xmlns:a16="http://schemas.microsoft.com/office/drawing/2014/main" id="{D919BA16-6C28-4508-98D6-0B3BAE4CE672}"/>
              </a:ext>
            </a:extLst>
          </p:cNvPr>
          <p:cNvSpPr/>
          <p:nvPr/>
        </p:nvSpPr>
        <p:spPr>
          <a:xfrm>
            <a:off x="8616099" y="2474132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14B0ACB7-E44B-4E03-A616-FCDB144C7F4D}"/>
              </a:ext>
            </a:extLst>
          </p:cNvPr>
          <p:cNvGrpSpPr/>
          <p:nvPr/>
        </p:nvGrpSpPr>
        <p:grpSpPr>
          <a:xfrm>
            <a:off x="6800864" y="2443799"/>
            <a:ext cx="546754" cy="2688254"/>
            <a:chOff x="3525625" y="1780139"/>
            <a:chExt cx="546754" cy="268825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E20F597-65AC-433E-8A0D-ECC132ABBFD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7361CA5-8C54-4680-9345-154EC6B1CCDB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A151F26-5288-4DB0-A12D-97897B1EB70A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BAA3397-F0A0-4E93-898B-6FDDA47D90C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C6BAB74-FDCD-4A65-933C-709E925FB560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52CE641C-129E-43AE-9D3D-49D08AE046B6}"/>
              </a:ext>
            </a:extLst>
          </p:cNvPr>
          <p:cNvGrpSpPr/>
          <p:nvPr/>
        </p:nvGrpSpPr>
        <p:grpSpPr>
          <a:xfrm>
            <a:off x="7850968" y="2443799"/>
            <a:ext cx="546754" cy="2688254"/>
            <a:chOff x="3525625" y="1780139"/>
            <a:chExt cx="546754" cy="26882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C7F3CB1-7A28-421D-96E9-28EC2773EF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2A65B94-BCD8-4551-B884-F93B113754D2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C9E6ED3-4877-47D1-86B3-7C620B82E8DB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0C85E91-813C-4EC1-832F-2175D34435DF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6DF1AE3-58D6-4326-A3FA-180A90097B1C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A57611D6-BB55-4975-9176-CD54B1B7AF0A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A57611D6-BB55-4975-9176-CD54B1B7A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6889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25DCE2F1-412E-461C-AFF6-A9EA2C606367}"/>
                  </a:ext>
                </a:extLst>
              </p:cNvPr>
              <p:cNvSpPr txBox="1"/>
              <p:nvPr/>
            </p:nvSpPr>
            <p:spPr>
              <a:xfrm>
                <a:off x="9069196" y="3094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25DCE2F1-412E-461C-AFF6-A9EA2C606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196" y="309436"/>
                <a:ext cx="1369714" cy="1569660"/>
              </a:xfrm>
              <a:prstGeom prst="rect">
                <a:avLst/>
              </a:prstGeom>
              <a:blipFill>
                <a:blip r:embed="rId3"/>
                <a:stretch>
                  <a:fillRect l="-20536" r="-16964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01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7C93D8-5D4C-44AE-BB3B-95078E541FAD}"/>
                  </a:ext>
                </a:extLst>
              </p:cNvPr>
              <p:cNvSpPr/>
              <p:nvPr/>
            </p:nvSpPr>
            <p:spPr>
              <a:xfrm>
                <a:off x="7686088" y="3073138"/>
                <a:ext cx="1775181" cy="1065226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7C93D8-5D4C-44AE-BB3B-95078E541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088" y="3073138"/>
                <a:ext cx="1775181" cy="1065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8165CAA-0191-4B66-ACEB-0BDB808DAA6A}"/>
                  </a:ext>
                </a:extLst>
              </p:cNvPr>
              <p:cNvSpPr txBox="1"/>
              <p:nvPr/>
            </p:nvSpPr>
            <p:spPr>
              <a:xfrm>
                <a:off x="8280379" y="2199720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8165CAA-0191-4B66-ACEB-0BDB808D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379" y="2199720"/>
                <a:ext cx="72840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4181058">
            <a:off x="2302034" y="5004614"/>
            <a:ext cx="213375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504861" y="4800966"/>
            <a:ext cx="2117050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5048D372-C316-480B-ABA7-32F808B38FE4}"/>
              </a:ext>
            </a:extLst>
          </p:cNvPr>
          <p:cNvSpPr/>
          <p:nvPr/>
        </p:nvSpPr>
        <p:spPr>
          <a:xfrm rot="18013747">
            <a:off x="6639701" y="5099780"/>
            <a:ext cx="2092773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416354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4181058">
            <a:off x="2302034" y="5004614"/>
            <a:ext cx="213375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504861" y="4800966"/>
            <a:ext cx="2117050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3807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Project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, that has size (C, E) into ANOTHER embedding of the same size.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two 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it-IT" sz="20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it-IT" sz="2000" b="0" dirty="0"/>
                  <a:t> have the same size (E, E). </a:t>
                </a:r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b="0" dirty="0"/>
                  <a:t>The idea is to </a:t>
                </a:r>
                <a:r>
                  <a:rPr lang="en-US" sz="2000" b="1" dirty="0"/>
                  <a:t>learn a different embedding</a:t>
                </a:r>
                <a:r>
                  <a:rPr lang="en-US" sz="2000" b="0" dirty="0"/>
                  <a:t> where it’s easier to evaluate if a token is influenced by the other tokens</a:t>
                </a:r>
                <a:r>
                  <a:rPr lang="en-US" sz="2000" dirty="0"/>
                  <a:t> in the same context window.</a:t>
                </a:r>
                <a:endParaRPr lang="it-IT" sz="2000" b="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3807324"/>
              </a:xfrm>
              <a:prstGeom prst="rect">
                <a:avLst/>
              </a:prstGeom>
              <a:blipFill>
                <a:blip r:embed="rId6"/>
                <a:stretch>
                  <a:fillRect l="-1789" t="-962" r="-2927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83930985-792D-4109-8FC4-8C1439D26D7A}"/>
              </a:ext>
            </a:extLst>
          </p:cNvPr>
          <p:cNvSpPr txBox="1"/>
          <p:nvPr/>
        </p:nvSpPr>
        <p:spPr>
          <a:xfrm>
            <a:off x="3168230" y="33224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(E, E)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64FBBD-C7A1-449D-AC63-8B1833537FF6}"/>
              </a:ext>
            </a:extLst>
          </p:cNvPr>
          <p:cNvSpPr txBox="1"/>
          <p:nvPr/>
        </p:nvSpPr>
        <p:spPr>
          <a:xfrm>
            <a:off x="6357815" y="33224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(E, 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0DC785-F557-4937-BAA2-BFF59CA3AD3A}"/>
                  </a:ext>
                </a:extLst>
              </p:cNvPr>
              <p:cNvSpPr txBox="1"/>
              <p:nvPr/>
            </p:nvSpPr>
            <p:spPr>
              <a:xfrm>
                <a:off x="1792340" y="5504234"/>
                <a:ext cx="1338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chemeClr val="accent4"/>
                    </a:solidFill>
                  </a:rPr>
                  <a:t>(C,E)</a:t>
                </a:r>
                <a:endParaRPr lang="en-US" sz="36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0DC785-F557-4937-BAA2-BFF59CA3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340" y="5504234"/>
                <a:ext cx="1338358" cy="646331"/>
              </a:xfrm>
              <a:prstGeom prst="rect">
                <a:avLst/>
              </a:prstGeom>
              <a:blipFill>
                <a:blip r:embed="rId7"/>
                <a:stretch>
                  <a:fillRect t="-15094" r="-1136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83C33E7-0FCD-4D34-988C-BE88600F6D8D}"/>
                  </a:ext>
                </a:extLst>
              </p:cNvPr>
              <p:cNvSpPr txBox="1"/>
              <p:nvPr/>
            </p:nvSpPr>
            <p:spPr>
              <a:xfrm>
                <a:off x="6063007" y="5504233"/>
                <a:ext cx="1338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chemeClr val="accent4"/>
                    </a:solidFill>
                  </a:rPr>
                  <a:t>(C,E)</a:t>
                </a:r>
                <a:endParaRPr lang="en-US" sz="36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83C33E7-0FCD-4D34-988C-BE88600F6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007" y="5504233"/>
                <a:ext cx="1338358" cy="646331"/>
              </a:xfrm>
              <a:prstGeom prst="rect">
                <a:avLst/>
              </a:prstGeom>
              <a:blipFill>
                <a:blip r:embed="rId8"/>
                <a:stretch>
                  <a:fillRect t="-15094" r="-1141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F248940-972A-4BB8-9BA3-21D81FDEC3BE}"/>
              </a:ext>
            </a:extLst>
          </p:cNvPr>
          <p:cNvCxnSpPr>
            <a:cxnSpLocks/>
          </p:cNvCxnSpPr>
          <p:nvPr/>
        </p:nvCxnSpPr>
        <p:spPr>
          <a:xfrm flipH="1">
            <a:off x="2917664" y="3596640"/>
            <a:ext cx="506256" cy="0"/>
          </a:xfrm>
          <a:prstGeom prst="straightConnector1">
            <a:avLst/>
          </a:prstGeom>
          <a:ln w="57150">
            <a:solidFill>
              <a:srgbClr val="AF64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8BB47B8-C8B9-4DD3-A4AD-9AB2C4194967}"/>
              </a:ext>
            </a:extLst>
          </p:cNvPr>
          <p:cNvCxnSpPr>
            <a:cxnSpLocks/>
          </p:cNvCxnSpPr>
          <p:nvPr/>
        </p:nvCxnSpPr>
        <p:spPr>
          <a:xfrm flipH="1">
            <a:off x="6096000" y="3614864"/>
            <a:ext cx="55341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072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6200000">
            <a:off x="2003196" y="2594715"/>
            <a:ext cx="2133757" cy="999241"/>
          </a:xfrm>
          <a:prstGeom prst="stripedRightArrow">
            <a:avLst/>
          </a:prstGeom>
          <a:solidFill>
            <a:srgbClr val="DFC0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3980636" y="2572548"/>
            <a:ext cx="2117050" cy="999241"/>
          </a:xfrm>
          <a:prstGeom prst="stripedRightArrow">
            <a:avLst/>
          </a:prstGeom>
          <a:solidFill>
            <a:srgbClr val="FACF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87EC14-59B2-4EA0-BFA1-69F9D4F50E4F}"/>
              </a:ext>
            </a:extLst>
          </p:cNvPr>
          <p:cNvSpPr txBox="1"/>
          <p:nvPr/>
        </p:nvSpPr>
        <p:spPr>
          <a:xfrm>
            <a:off x="7607431" y="365126"/>
            <a:ext cx="37463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two resulting tensors have size (C, E).</a:t>
            </a:r>
          </a:p>
          <a:p>
            <a:endParaRPr lang="it-IT" sz="2000" b="0" dirty="0"/>
          </a:p>
          <a:p>
            <a:r>
              <a:rPr lang="it-IT" sz="2000" b="0" dirty="0"/>
              <a:t>Why </a:t>
            </a:r>
            <a:r>
              <a:rPr lang="it-IT" sz="2000" b="1" dirty="0"/>
              <a:t>two different projections</a:t>
            </a:r>
            <a:r>
              <a:rPr lang="it-IT" sz="2000" b="0" dirty="0"/>
              <a:t> in same-sized space? Because a token could</a:t>
            </a:r>
            <a:r>
              <a:rPr lang="it-IT" sz="2000" dirty="0"/>
              <a:t> be </a:t>
            </a:r>
            <a:r>
              <a:rPr lang="it-IT" sz="2000" b="1" dirty="0"/>
              <a:t>influenced by a lot of other tokens</a:t>
            </a:r>
            <a:r>
              <a:rPr lang="it-IT" sz="2000" dirty="0"/>
              <a:t> (strong query), while </a:t>
            </a:r>
            <a:r>
              <a:rPr lang="it-IT" sz="2000" b="1" dirty="0"/>
              <a:t>influence the others very little</a:t>
            </a:r>
            <a:r>
              <a:rPr lang="it-IT" sz="2000" dirty="0"/>
              <a:t> (weak key). They could influence and be influenced differently.</a:t>
            </a:r>
          </a:p>
          <a:p>
            <a:endParaRPr lang="it-IT" sz="2000" b="0" dirty="0"/>
          </a:p>
          <a:p>
            <a:r>
              <a:rPr lang="it-IT" sz="2000" dirty="0"/>
              <a:t>If Q and K used the same projection, the meaning would be that a token would influence and be influenced by the same other tokens. But a name is strongly influenced by adjectives, and not vice-versa.</a:t>
            </a:r>
            <a:endParaRPr lang="it-IT" sz="2000" b="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0FBE7C-1830-4EC4-A16A-005979F1696D}"/>
              </a:ext>
            </a:extLst>
          </p:cNvPr>
          <p:cNvSpPr txBox="1"/>
          <p:nvPr/>
        </p:nvSpPr>
        <p:spPr>
          <a:xfrm>
            <a:off x="1531472" y="32968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9DD537-EE82-4823-AD2F-8D64D7C3CBF3}"/>
              </a:ext>
            </a:extLst>
          </p:cNvPr>
          <p:cNvSpPr txBox="1"/>
          <p:nvPr/>
        </p:nvSpPr>
        <p:spPr>
          <a:xfrm>
            <a:off x="5183710" y="32968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3630897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6200000">
            <a:off x="2361068" y="2952585"/>
            <a:ext cx="1418013" cy="999241"/>
          </a:xfrm>
          <a:prstGeom prst="stripedRightArrow">
            <a:avLst/>
          </a:prstGeom>
          <a:solidFill>
            <a:srgbClr val="DFC0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345414" y="2937324"/>
            <a:ext cx="1387495" cy="999241"/>
          </a:xfrm>
          <a:prstGeom prst="stripedRightArrow">
            <a:avLst/>
          </a:prstGeom>
          <a:solidFill>
            <a:srgbClr val="FACF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Dot product between the two tensors. What is the meaning?</a:t>
                </a:r>
              </a:p>
              <a:p>
                <a:endParaRPr lang="it-IT" sz="2000" b="0" dirty="0"/>
              </a:p>
              <a:p>
                <a:r>
                  <a:rPr lang="it-IT" sz="2000" b="1" dirty="0"/>
                  <a:t>Evaluation of similarity</a:t>
                </a:r>
                <a:r>
                  <a:rPr lang="it-IT" sz="2000" dirty="0"/>
                  <a:t>! High value, high similarity between vectors; low value, low similarity.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Here «similarity» means how likely it is that a token encoded in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F4942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it-IT" sz="2000" dirty="0"/>
                  <a:t> will influence a token encoded in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AF64E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it-IT" sz="2000" b="0" dirty="0"/>
                  <a:t>.</a:t>
                </a:r>
              </a:p>
              <a:p>
                <a:endParaRPr lang="it-IT" sz="2000" dirty="0"/>
              </a:p>
              <a:p>
                <a:r>
                  <a:rPr lang="it-IT" sz="2000" b="0" dirty="0"/>
                  <a:t>What will</a:t>
                </a:r>
                <a:r>
                  <a:rPr lang="it-IT" sz="2000" dirty="0"/>
                  <a:t> be the size of the tensor resulting from this operation?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blipFill>
                <a:blip r:embed="rId6"/>
                <a:stretch>
                  <a:fillRect l="-1789" t="-831" r="-813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/>
              <p:nvPr/>
            </p:nvSpPr>
            <p:spPr>
              <a:xfrm>
                <a:off x="2269370" y="1939164"/>
                <a:ext cx="4152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4800" i="1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70" y="1939164"/>
                <a:ext cx="415211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6F728885-9C6B-48DD-8A70-EC55D8047019}"/>
              </a:ext>
            </a:extLst>
          </p:cNvPr>
          <p:cNvSpPr txBox="1"/>
          <p:nvPr/>
        </p:nvSpPr>
        <p:spPr>
          <a:xfrm>
            <a:off x="1531472" y="32968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5F3F42-B5D0-4FF7-95F3-E6A1AD0C81F2}"/>
              </a:ext>
            </a:extLst>
          </p:cNvPr>
          <p:cNvSpPr txBox="1"/>
          <p:nvPr/>
        </p:nvSpPr>
        <p:spPr>
          <a:xfrm>
            <a:off x="3100926" y="1457813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(C, E)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F2C838-1B57-496E-B9D9-B2E9FF2E0268}"/>
              </a:ext>
            </a:extLst>
          </p:cNvPr>
          <p:cNvSpPr txBox="1"/>
          <p:nvPr/>
        </p:nvSpPr>
        <p:spPr>
          <a:xfrm>
            <a:off x="4252827" y="1500234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10699F-71EE-474C-9843-6B85E23BAED0}"/>
              </a:ext>
            </a:extLst>
          </p:cNvPr>
          <p:cNvSpPr txBox="1"/>
          <p:nvPr/>
        </p:nvSpPr>
        <p:spPr>
          <a:xfrm>
            <a:off x="5201175" y="149002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(E, C)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A2D444-66CD-458A-9F53-F28FB5A6D5FC}"/>
              </a:ext>
            </a:extLst>
          </p:cNvPr>
          <p:cNvSpPr txBox="1"/>
          <p:nvPr/>
        </p:nvSpPr>
        <p:spPr>
          <a:xfrm>
            <a:off x="1949729" y="146401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154450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AF0F3C54-B88F-4A33-B2FF-A94F67949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488631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AF0F3C54-B88F-4A33-B2FF-A94F67949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488631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409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/>
              <p:nvPr/>
            </p:nvSpPr>
            <p:spPr>
              <a:xfrm>
                <a:off x="127000" y="3359288"/>
                <a:ext cx="2226013" cy="1206230"/>
              </a:xfrm>
              <a:prstGeom prst="wedgeRectCallout">
                <a:avLst>
                  <a:gd name="adj1" fmla="val 108120"/>
                  <a:gd name="adj2" fmla="val 1960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is strongly influenced by most other tokens</a:t>
                </a:r>
              </a:p>
            </p:txBody>
          </p:sp>
        </mc:Choice>
        <mc:Fallback xmlns="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3359288"/>
                <a:ext cx="2226013" cy="1206230"/>
              </a:xfrm>
              <a:prstGeom prst="wedgeRectCallout">
                <a:avLst>
                  <a:gd name="adj1" fmla="val 108120"/>
                  <a:gd name="adj2" fmla="val 1960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/>
              <p:nvPr/>
            </p:nvSpPr>
            <p:spPr>
              <a:xfrm>
                <a:off x="127000" y="4687978"/>
                <a:ext cx="2226013" cy="1206230"/>
              </a:xfrm>
              <a:prstGeom prst="wedgeRectCallout">
                <a:avLst>
                  <a:gd name="adj1" fmla="val 104295"/>
                  <a:gd name="adj2" fmla="val -3311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not very influenced by other tokens in the context window</a:t>
                </a:r>
              </a:p>
            </p:txBody>
          </p:sp>
        </mc:Choice>
        <mc:Fallback xmlns="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4687978"/>
                <a:ext cx="2226013" cy="1206230"/>
              </a:xfrm>
              <a:prstGeom prst="wedgeRectCallout">
                <a:avLst>
                  <a:gd name="adj1" fmla="val 104295"/>
                  <a:gd name="adj2" fmla="val -33117"/>
                </a:avLst>
              </a:prstGeom>
              <a:blipFill>
                <a:blip r:embed="rId4"/>
                <a:stretch>
                  <a:fillRect l="-349" t="-1500" b="-6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55E8C294-ABC4-401D-AD7D-5D0C68429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930519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55E8C294-ABC4-401D-AD7D-5D0C68429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930519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9402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/>
              <p:nvPr/>
            </p:nvSpPr>
            <p:spPr>
              <a:xfrm>
                <a:off x="838200" y="1233578"/>
                <a:ext cx="2226013" cy="1206230"/>
              </a:xfrm>
              <a:prstGeom prst="wedgeRectCallout">
                <a:avLst>
                  <a:gd name="adj1" fmla="val 107790"/>
                  <a:gd name="adj2" fmla="val 3131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have a strong influence on other tokens</a:t>
                </a:r>
              </a:p>
            </p:txBody>
          </p:sp>
        </mc:Choice>
        <mc:Fallback xmlns="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3578"/>
                <a:ext cx="2226013" cy="1206230"/>
              </a:xfrm>
              <a:prstGeom prst="wedgeRectCallout">
                <a:avLst>
                  <a:gd name="adj1" fmla="val 107790"/>
                  <a:gd name="adj2" fmla="val 31310"/>
                </a:avLst>
              </a:prstGeom>
              <a:blipFill>
                <a:blip r:embed="rId3"/>
                <a:stretch>
                  <a:fillRect t="-1500"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/>
              <p:nvPr/>
            </p:nvSpPr>
            <p:spPr>
              <a:xfrm>
                <a:off x="8016780" y="1141378"/>
                <a:ext cx="2226013" cy="1206230"/>
              </a:xfrm>
              <a:prstGeom prst="wedgeRectCallout">
                <a:avLst>
                  <a:gd name="adj1" fmla="val -93755"/>
                  <a:gd name="adj2" fmla="val 33156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only influences itself</a:t>
                </a:r>
              </a:p>
            </p:txBody>
          </p:sp>
        </mc:Choice>
        <mc:Fallback xmlns="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780" y="1141378"/>
                <a:ext cx="2226013" cy="1206230"/>
              </a:xfrm>
              <a:prstGeom prst="wedgeRectCallout">
                <a:avLst>
                  <a:gd name="adj1" fmla="val -93755"/>
                  <a:gd name="adj2" fmla="val 3315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58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Bulle narrative : rectangle 6">
            <a:extLst>
              <a:ext uri="{FF2B5EF4-FFF2-40B4-BE49-F238E27FC236}">
                <a16:creationId xmlns:a16="http://schemas.microsoft.com/office/drawing/2014/main" id="{1D9CEE52-FB45-481A-92C8-724001B05E95}"/>
              </a:ext>
            </a:extLst>
          </p:cNvPr>
          <p:cNvSpPr/>
          <p:nvPr/>
        </p:nvSpPr>
        <p:spPr>
          <a:xfrm>
            <a:off x="8869837" y="4023786"/>
            <a:ext cx="2226013" cy="1206230"/>
          </a:xfrm>
          <a:prstGeom prst="wedgeRectCallout">
            <a:avLst>
              <a:gd name="adj1" fmla="val -97176"/>
              <a:gd name="adj2" fmla="val 156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Why does the diagonal have the highest values?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2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87EC14-59B2-4EA0-BFA1-69F9D4F50E4F}"/>
              </a:ext>
            </a:extLst>
          </p:cNvPr>
          <p:cNvSpPr txBox="1"/>
          <p:nvPr/>
        </p:nvSpPr>
        <p:spPr>
          <a:xfrm>
            <a:off x="7607431" y="1095962"/>
            <a:ext cx="37463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result has size (C, C). The meaning is how strongly each token in the context window has influence on each other token.</a:t>
            </a:r>
          </a:p>
          <a:p>
            <a:endParaRPr lang="it-IT" sz="2000" b="0" dirty="0"/>
          </a:p>
          <a:p>
            <a:r>
              <a:rPr lang="it-IT" sz="2000" dirty="0"/>
              <a:t>Now, the numbers here can be all over the place, so there is a normalization and a Softmax to have nice values in (0,1) that also add up to 1, for each column of the resulting matrix.</a:t>
            </a:r>
            <a:endParaRPr lang="it-IT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/>
              <p:nvPr/>
            </p:nvSpPr>
            <p:spPr>
              <a:xfrm>
                <a:off x="3284849" y="5371548"/>
                <a:ext cx="1875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4800" i="1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49" y="5371548"/>
                <a:ext cx="187593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C7456BAB-8D40-4135-8B33-25066C50BC58}"/>
              </a:ext>
            </a:extLst>
          </p:cNvPr>
          <p:cNvSpPr/>
          <p:nvPr/>
        </p:nvSpPr>
        <p:spPr>
          <a:xfrm rot="16200000">
            <a:off x="3344128" y="4150868"/>
            <a:ext cx="1481641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ACF2988-BA75-4BB1-9C5C-5B927A4DAE95}"/>
                  </a:ext>
                </a:extLst>
              </p:cNvPr>
              <p:cNvSpPr txBox="1"/>
              <p:nvPr/>
            </p:nvSpPr>
            <p:spPr>
              <a:xfrm>
                <a:off x="1459363" y="2515846"/>
                <a:ext cx="5526906" cy="1348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6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ACF2988-BA75-4BB1-9C5C-5B927A4DA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63" y="2515846"/>
                <a:ext cx="5526906" cy="1348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 : droite rayée 13">
            <a:extLst>
              <a:ext uri="{FF2B5EF4-FFF2-40B4-BE49-F238E27FC236}">
                <a16:creationId xmlns:a16="http://schemas.microsoft.com/office/drawing/2014/main" id="{596F018D-5F65-41F1-B0C3-B42C987A89E4}"/>
              </a:ext>
            </a:extLst>
          </p:cNvPr>
          <p:cNvSpPr/>
          <p:nvPr/>
        </p:nvSpPr>
        <p:spPr>
          <a:xfrm rot="16200000">
            <a:off x="3344128" y="1298318"/>
            <a:ext cx="1481641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71F7DA-D88C-40E5-A38A-5EF45AA5C21E}"/>
              </a:ext>
            </a:extLst>
          </p:cNvPr>
          <p:cNvSpPr txBox="1"/>
          <p:nvPr/>
        </p:nvSpPr>
        <p:spPr>
          <a:xfrm>
            <a:off x="4470976" y="1174303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D6D5DE-E179-4ED5-9971-BD0A39D2733B}"/>
              </a:ext>
            </a:extLst>
          </p:cNvPr>
          <p:cNvSpPr txBox="1"/>
          <p:nvPr/>
        </p:nvSpPr>
        <p:spPr>
          <a:xfrm>
            <a:off x="4426028" y="3989062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</p:spTree>
    <p:extLst>
      <p:ext uri="{BB962C8B-B14F-4D97-AF65-F5344CB8AC3E}">
        <p14:creationId xmlns:p14="http://schemas.microsoft.com/office/powerpoint/2010/main" val="256424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64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/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26482" y="2951741"/>
            <a:ext cx="1922162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We momentarily left the other part alone. The tensor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000" b="0" dirty="0"/>
                  <a:t> is computed, with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000" b="0" dirty="0"/>
                  <a:t> of size (E, E). Since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had size </a:t>
                </a:r>
                <a:br>
                  <a:rPr lang="it-IT" sz="2000" b="0" dirty="0"/>
                </a:br>
                <a:r>
                  <a:rPr lang="it-IT" sz="2000" b="0" dirty="0"/>
                  <a:t>(C, E), we find again that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2000" b="0" dirty="0"/>
                  <a:t> has the same size of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blipFill>
                <a:blip r:embed="rId4"/>
                <a:stretch>
                  <a:fillRect l="-1789" t="-1887" r="-276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083999" y="3795106"/>
            <a:ext cx="3608895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55E90D7-6291-4F21-B96E-E759DA3F7495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55E90D7-6291-4F21-B96E-E759DA3F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CEE8DCE9-549E-4014-B97D-6BC1A8C828A0}"/>
              </a:ext>
            </a:extLst>
          </p:cNvPr>
          <p:cNvSpPr txBox="1"/>
          <p:nvPr/>
        </p:nvSpPr>
        <p:spPr>
          <a:xfrm>
            <a:off x="1113321" y="381729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1211A4-8A89-4A99-A998-64D66564189C}"/>
              </a:ext>
            </a:extLst>
          </p:cNvPr>
          <p:cNvSpPr txBox="1"/>
          <p:nvPr/>
        </p:nvSpPr>
        <p:spPr>
          <a:xfrm>
            <a:off x="5579933" y="51004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(E, E)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EC4FD7-F0AF-4662-B722-DCD730B81B12}"/>
              </a:ext>
            </a:extLst>
          </p:cNvPr>
          <p:cNvCxnSpPr>
            <a:cxnSpLocks/>
          </p:cNvCxnSpPr>
          <p:nvPr/>
        </p:nvCxnSpPr>
        <p:spPr>
          <a:xfrm flipH="1" flipV="1">
            <a:off x="5315400" y="5374640"/>
            <a:ext cx="556133" cy="182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F0271E3-500A-476A-BBF0-B66CE5789B89}"/>
              </a:ext>
            </a:extLst>
          </p:cNvPr>
          <p:cNvSpPr txBox="1"/>
          <p:nvPr/>
        </p:nvSpPr>
        <p:spPr>
          <a:xfrm>
            <a:off x="4762994" y="381730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484586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/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26482" y="2951741"/>
            <a:ext cx="1922162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last part is to multiply the results we obtained in the previous matrix multiplication by the tensor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2000" dirty="0"/>
                  <a:t>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The meaning is to compute the final displacement for each token in the original tensor of embeddings, that will be later added to the original tensor.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What will be the final shape of the tensor resulting from this operation?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blipFill>
                <a:blip r:embed="rId4"/>
                <a:stretch>
                  <a:fillRect l="-1789" t="-831" r="-2764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083999" y="3795106"/>
            <a:ext cx="3608895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/>
              <p:nvPr/>
            </p:nvSpPr>
            <p:spPr>
              <a:xfrm>
                <a:off x="1144121" y="1084422"/>
                <a:ext cx="4747098" cy="120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21" y="1084422"/>
                <a:ext cx="4747098" cy="1209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A37E3A1-B8FD-4F4B-B2C1-1819B6922A25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A37E3A1-B8FD-4F4B-B2C1-1819B6922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76C43CF4-EADF-4D12-9940-7F0B1E6BDB5D}"/>
              </a:ext>
            </a:extLst>
          </p:cNvPr>
          <p:cNvSpPr txBox="1"/>
          <p:nvPr/>
        </p:nvSpPr>
        <p:spPr>
          <a:xfrm>
            <a:off x="1113321" y="381729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AFD47C6-A2FE-4BED-89FA-558BBC3BA6BC}"/>
              </a:ext>
            </a:extLst>
          </p:cNvPr>
          <p:cNvSpPr txBox="1"/>
          <p:nvPr/>
        </p:nvSpPr>
        <p:spPr>
          <a:xfrm>
            <a:off x="4762994" y="381730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3440753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483989" y="5268175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989" y="5268175"/>
                <a:ext cx="72840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58607" y="4670595"/>
            <a:ext cx="1857913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computed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dirty="0"/>
                  <a:t> has the same shape of the original tensor, (C, E).</a:t>
                </a:r>
              </a:p>
              <a:p>
                <a:endParaRPr lang="it-IT" sz="2000" dirty="0"/>
              </a:p>
              <a:p>
                <a:r>
                  <a:rPr lang="it-IT" sz="2000" dirty="0"/>
                  <a:t>The work of the Attention head is finished!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blipFill>
                <a:blip r:embed="rId3"/>
                <a:stretch>
                  <a:fillRect l="-1789" t="-1887" r="-2602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959489" y="4670594"/>
            <a:ext cx="1857916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/>
              <p:nvPr/>
            </p:nvSpPr>
            <p:spPr>
              <a:xfrm>
                <a:off x="1014519" y="2824443"/>
                <a:ext cx="4747098" cy="120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19" y="2824443"/>
                <a:ext cx="4747098" cy="1209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6776365-A133-4CA9-AAEF-F0E52929348B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6776365-A133-4CA9-AAEF-F0E529293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6200000">
            <a:off x="2772191" y="1420472"/>
            <a:ext cx="1486427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924126" y="1705327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126" y="1705327"/>
                <a:ext cx="88360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020BB1EC-4DD0-4590-833D-7578F0E3657D}"/>
              </a:ext>
            </a:extLst>
          </p:cNvPr>
          <p:cNvSpPr txBox="1"/>
          <p:nvPr/>
        </p:nvSpPr>
        <p:spPr>
          <a:xfrm>
            <a:off x="4483989" y="191474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2904644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202606" y="3359549"/>
            <a:ext cx="2399938" cy="2163521"/>
          </a:xfrm>
          <a:prstGeom prst="wedgeRoundRectCallout">
            <a:avLst>
              <a:gd name="adj1" fmla="val 83066"/>
              <a:gd name="adj2" fmla="val -243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told you, I would be a changed tensor. I went through A LOT. But now we are back together, brother! And we will be unstoppable!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243524" y="1750318"/>
            <a:ext cx="2399938" cy="1272339"/>
          </a:xfrm>
          <a:prstGeom prst="wedgeRoundRectCallout">
            <a:avLst>
              <a:gd name="adj1" fmla="val -67383"/>
              <a:gd name="adj2" fmla="val 1195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Oh my god, </a:t>
            </a:r>
            <a:r>
              <a:rPr lang="en-US" dirty="0" err="1"/>
              <a:t>brotha</a:t>
            </a:r>
            <a:r>
              <a:rPr lang="en-US" dirty="0"/>
              <a:t>! Is that you? You changed a lot while we were apart!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9829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1536729" y="4481708"/>
            <a:ext cx="905824" cy="868452"/>
          </a:xfrm>
          <a:prstGeom prst="wedgeRoundRectCallout">
            <a:avLst>
              <a:gd name="adj1" fmla="val 148121"/>
              <a:gd name="adj2" fmla="val -805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588010" y="2986492"/>
            <a:ext cx="3454389" cy="1585046"/>
          </a:xfrm>
          <a:prstGeom prst="wedgeRoundRectCallout">
            <a:avLst>
              <a:gd name="adj1" fmla="val -69424"/>
              <a:gd name="adj2" fmla="val 248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Oh, you went through a lot? Did you know that real-world architectures that use transformers have </a:t>
            </a:r>
            <a:r>
              <a:rPr lang="en-US" b="1" dirty="0"/>
              <a:t>96 attention heads</a:t>
            </a:r>
            <a:r>
              <a:rPr lang="en-US" dirty="0"/>
              <a:t> in parallel?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29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121920" y="3914746"/>
            <a:ext cx="2480625" cy="1792768"/>
          </a:xfrm>
          <a:prstGeom prst="wedgeRoundRectCallout">
            <a:avLst>
              <a:gd name="adj1" fmla="val 86468"/>
              <a:gd name="adj2" fmla="val -424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…brother, I swear to Euclid, shut up or I will transpose and then dot product you into oblivion!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588010" y="2986492"/>
            <a:ext cx="3454389" cy="1585046"/>
          </a:xfrm>
          <a:prstGeom prst="wedgeRoundRectCallout">
            <a:avLst>
              <a:gd name="adj1" fmla="val -69424"/>
              <a:gd name="adj2" fmla="val 248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Yeah, then they aggregate the displacements with linear modules. Oh, and they have like </a:t>
            </a:r>
            <a:r>
              <a:rPr lang="en-US" b="1" dirty="0"/>
              <a:t>96 stacked Attention modules</a:t>
            </a:r>
            <a:r>
              <a:rPr lang="en-US" dirty="0"/>
              <a:t>, one after the other, and…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8048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5886-54FF-43F1-8CB3-9715ABEF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2BEAC2-A722-41CB-9D52-53B593A33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type of architecture makes it possible to embed complex semantic meaning in vectors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B573B2-B748-4C84-83DC-9288399A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3" r="85241" b="82791"/>
          <a:stretch/>
        </p:blipFill>
        <p:spPr>
          <a:xfrm>
            <a:off x="1318589" y="2535130"/>
            <a:ext cx="1774394" cy="5537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9A07F4-F3BF-4BC7-BE7B-0583D05F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83" y="2535130"/>
            <a:ext cx="7535114" cy="43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4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853F10-4278-4C6C-A39F-B596D88E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implementation…?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2230E0-F7E5-4590-9DBD-E0BCBBE50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implementation is using </a:t>
            </a:r>
            <a:r>
              <a:rPr lang="en-US" b="1" dirty="0"/>
              <a:t>multi-head attention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C0B3037-6CA8-401B-BCBE-2017292F4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46610"/>
              </p:ext>
            </p:extLst>
          </p:nvPr>
        </p:nvGraphicFramePr>
        <p:xfrm>
          <a:off x="1127026" y="2487086"/>
          <a:ext cx="141160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23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61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73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44308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408E3E9-E2B8-4E38-A79B-6EC117236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31187"/>
              </p:ext>
            </p:extLst>
          </p:nvPr>
        </p:nvGraphicFramePr>
        <p:xfrm>
          <a:off x="3117652" y="2388210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5C3DAF3-0F7B-4C6F-9CDB-59A94B863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103718"/>
              </p:ext>
            </p:extLst>
          </p:nvPr>
        </p:nvGraphicFramePr>
        <p:xfrm>
          <a:off x="3117652" y="3228766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460C6E73-4DD5-4EB3-A55D-A7428EF2A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87798"/>
              </p:ext>
            </p:extLst>
          </p:nvPr>
        </p:nvGraphicFramePr>
        <p:xfrm>
          <a:off x="3117652" y="4069322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F20FD1C4-6353-4F1E-AC49-81D10B09A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19757"/>
              </p:ext>
            </p:extLst>
          </p:nvPr>
        </p:nvGraphicFramePr>
        <p:xfrm>
          <a:off x="5192103" y="2388210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EF760385-1611-491A-AEB5-707367DA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75015"/>
              </p:ext>
            </p:extLst>
          </p:nvPr>
        </p:nvGraphicFramePr>
        <p:xfrm>
          <a:off x="5716197" y="2388210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61E601B3-F2DA-41D2-80C9-ADCE77343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12338"/>
              </p:ext>
            </p:extLst>
          </p:nvPr>
        </p:nvGraphicFramePr>
        <p:xfrm>
          <a:off x="6239168" y="2388210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2FCD704C-D5BD-402F-94D1-BC0F93580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77981"/>
              </p:ext>
            </p:extLst>
          </p:nvPr>
        </p:nvGraphicFramePr>
        <p:xfrm>
          <a:off x="5192103" y="3228766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CFB77132-14C5-4FC1-8C2E-734781D4D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706550"/>
              </p:ext>
            </p:extLst>
          </p:nvPr>
        </p:nvGraphicFramePr>
        <p:xfrm>
          <a:off x="5716197" y="3228766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AB553576-83FE-4F68-8151-7153C09B6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221053"/>
              </p:ext>
            </p:extLst>
          </p:nvPr>
        </p:nvGraphicFramePr>
        <p:xfrm>
          <a:off x="6239168" y="3228766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ABA0287C-350B-4446-AB61-C2A497335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13186"/>
              </p:ext>
            </p:extLst>
          </p:nvPr>
        </p:nvGraphicFramePr>
        <p:xfrm>
          <a:off x="5192103" y="4094742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4D59FD78-A284-4972-A884-0CCAE33BF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94693"/>
              </p:ext>
            </p:extLst>
          </p:nvPr>
        </p:nvGraphicFramePr>
        <p:xfrm>
          <a:off x="5716197" y="4094742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B29BC2AA-108D-4181-A3DB-C5E108037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09930"/>
              </p:ext>
            </p:extLst>
          </p:nvPr>
        </p:nvGraphicFramePr>
        <p:xfrm>
          <a:off x="6239168" y="4094742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7B6A18A8-8EB7-4B74-A9FD-91181668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843136"/>
              </p:ext>
            </p:extLst>
          </p:nvPr>
        </p:nvGraphicFramePr>
        <p:xfrm>
          <a:off x="7278883" y="2388210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F8BB4023-77AD-4ACE-BA68-1A940677E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417389"/>
              </p:ext>
            </p:extLst>
          </p:nvPr>
        </p:nvGraphicFramePr>
        <p:xfrm>
          <a:off x="7278883" y="3228766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999C4327-929D-4B55-ACF5-D9C365BB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41267"/>
              </p:ext>
            </p:extLst>
          </p:nvPr>
        </p:nvGraphicFramePr>
        <p:xfrm>
          <a:off x="7278883" y="4063404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30" name="Tableau 4">
            <a:extLst>
              <a:ext uri="{FF2B5EF4-FFF2-40B4-BE49-F238E27FC236}">
                <a16:creationId xmlns:a16="http://schemas.microsoft.com/office/drawing/2014/main" id="{96ACF0A7-920D-4B00-B7AD-1A9B0100B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6480"/>
              </p:ext>
            </p:extLst>
          </p:nvPr>
        </p:nvGraphicFramePr>
        <p:xfrm>
          <a:off x="9255757" y="2487086"/>
          <a:ext cx="141160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23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61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73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443080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57AA7BCF-14E9-470B-A418-9CBBC0D1AE61}"/>
              </a:ext>
            </a:extLst>
          </p:cNvPr>
          <p:cNvSpPr/>
          <p:nvPr/>
        </p:nvSpPr>
        <p:spPr>
          <a:xfrm>
            <a:off x="2969443" y="2300141"/>
            <a:ext cx="5891753" cy="8768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F0573E-DE93-48E8-8DCB-C316D1FA0C15}"/>
              </a:ext>
            </a:extLst>
          </p:cNvPr>
          <p:cNvSpPr/>
          <p:nvPr/>
        </p:nvSpPr>
        <p:spPr>
          <a:xfrm>
            <a:off x="2969442" y="3177131"/>
            <a:ext cx="5891753" cy="8386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373E4D-FF2D-4912-891B-FFB3BE9E5C67}"/>
              </a:ext>
            </a:extLst>
          </p:cNvPr>
          <p:cNvSpPr/>
          <p:nvPr/>
        </p:nvSpPr>
        <p:spPr>
          <a:xfrm>
            <a:off x="2967918" y="4015740"/>
            <a:ext cx="5891753" cy="8768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27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7AF6D-C9BB-4F4F-A230-999CD8B5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positions…?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067988-6CA1-4C85-9573-06C2F4831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an Attention head take into account </a:t>
            </a:r>
            <a:r>
              <a:rPr lang="en-US" b="1" dirty="0"/>
              <a:t>relative position</a:t>
            </a:r>
            <a:r>
              <a:rPr lang="en-US" dirty="0"/>
              <a:t> of tokens in the sequence?</a:t>
            </a:r>
          </a:p>
        </p:txBody>
      </p:sp>
    </p:spTree>
    <p:extLst>
      <p:ext uri="{BB962C8B-B14F-4D97-AF65-F5344CB8AC3E}">
        <p14:creationId xmlns:p14="http://schemas.microsoft.com/office/powerpoint/2010/main" val="3129969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AA813-B4AE-4B5D-83F0-F7051EAA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5912A-FCB3-4981-901E-DB434CB7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 does not. The result of Attention is </a:t>
            </a:r>
            <a:r>
              <a:rPr lang="en-US" b="1" dirty="0"/>
              <a:t>permutation invariant</a:t>
            </a:r>
          </a:p>
          <a:p>
            <a:r>
              <a:rPr lang="en-US" dirty="0"/>
              <a:t>However, for sequences, order is important!</a:t>
            </a:r>
          </a:p>
          <a:p>
            <a:r>
              <a:rPr lang="en-US" dirty="0"/>
              <a:t>Several ways of solving the issue</a:t>
            </a:r>
          </a:p>
        </p:txBody>
      </p:sp>
    </p:spTree>
    <p:extLst>
      <p:ext uri="{BB962C8B-B14F-4D97-AF65-F5344CB8AC3E}">
        <p14:creationId xmlns:p14="http://schemas.microsoft.com/office/powerpoint/2010/main" val="171827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BD73E2-66A8-4081-960A-6A9A62A3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3124"/>
            <a:ext cx="9916909" cy="146705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B32B497-AC62-4F80-B6BB-CA5AA3E2A335}"/>
              </a:ext>
            </a:extLst>
          </p:cNvPr>
          <p:cNvSpPr/>
          <p:nvPr/>
        </p:nvSpPr>
        <p:spPr>
          <a:xfrm>
            <a:off x="2347274" y="2196445"/>
            <a:ext cx="1508289" cy="693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97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C4A44-B879-448E-A204-FEABDC22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64853BE5-05B2-4E1A-BCD9-2DA1880CD31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Force a part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to zero (–inf for </a:t>
                </a:r>
                <a:r>
                  <a:rPr lang="en-US" dirty="0" err="1"/>
                  <a:t>Softmax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Prevent “future” tokens in sequence from influencing previous</a:t>
                </a:r>
              </a:p>
              <a:p>
                <a:pPr lvl="1"/>
                <a:r>
                  <a:rPr lang="en-US" dirty="0"/>
                  <a:t>Used in next-token prediction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64853BE5-05B2-4E1A-BCD9-2DA1880CD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94A776E-60B5-4D93-9290-3ADE131F1DAF}"/>
              </a:ext>
            </a:extLst>
          </p:cNvPr>
          <p:cNvSpPr/>
          <p:nvPr/>
        </p:nvSpPr>
        <p:spPr>
          <a:xfrm>
            <a:off x="5431989" y="4466315"/>
            <a:ext cx="1678929" cy="8334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A6F29004-B000-4D13-8C72-8F3EF403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718974"/>
                  </p:ext>
                </p:extLst>
              </p:nvPr>
            </p:nvGraphicFramePr>
            <p:xfrm>
              <a:off x="535379" y="2872433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A6F29004-B000-4D13-8C72-8F3EF403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718974"/>
                  </p:ext>
                </p:extLst>
              </p:nvPr>
            </p:nvGraphicFramePr>
            <p:xfrm>
              <a:off x="535379" y="2872433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85" r="-301282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0385" r="-201282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258" r="-10258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9744" r="-1923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942" r="-44397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26" r="-44397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9048" r="-44397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9048" r="-44397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6">
                <a:extLst>
                  <a:ext uri="{FF2B5EF4-FFF2-40B4-BE49-F238E27FC236}">
                    <a16:creationId xmlns:a16="http://schemas.microsoft.com/office/drawing/2014/main" id="{D19FC0BC-C51D-4BE1-A76E-C11E86A27B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96018"/>
                  </p:ext>
                </p:extLst>
              </p:nvPr>
            </p:nvGraphicFramePr>
            <p:xfrm>
              <a:off x="7148800" y="2911411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6">
                <a:extLst>
                  <a:ext uri="{FF2B5EF4-FFF2-40B4-BE49-F238E27FC236}">
                    <a16:creationId xmlns:a16="http://schemas.microsoft.com/office/drawing/2014/main" id="{D19FC0BC-C51D-4BE1-A76E-C11E86A27B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96018"/>
                  </p:ext>
                </p:extLst>
              </p:nvPr>
            </p:nvGraphicFramePr>
            <p:xfrm>
              <a:off x="7148800" y="2911411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D89905A-CCB4-4CA4-8C65-EA0203AFFB90}"/>
                  </a:ext>
                </a:extLst>
              </p:cNvPr>
              <p:cNvSpPr txBox="1"/>
              <p:nvPr/>
            </p:nvSpPr>
            <p:spPr>
              <a:xfrm>
                <a:off x="9839863" y="3582184"/>
                <a:ext cx="20914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</m:t>
                          </m:r>
                        </m:sup>
                      </m:sSup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D89905A-CCB4-4CA4-8C65-EA0203AF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863" y="3582184"/>
                <a:ext cx="2091448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30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167FE1-04CB-4C86-B044-A84626A1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F5711-5A7E-470D-BB45-394EC90D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Encode the relative position of the token in its </a:t>
            </a:r>
            <a:r>
              <a:rPr lang="en-US" i="1" dirty="0"/>
              <a:t>embedding</a:t>
            </a:r>
          </a:p>
          <a:p>
            <a:pPr lvl="1"/>
            <a:r>
              <a:rPr lang="en-US" dirty="0"/>
              <a:t>Small displacement added to the embedding of each token</a:t>
            </a:r>
          </a:p>
          <a:p>
            <a:pPr lvl="1"/>
            <a:r>
              <a:rPr lang="en-US" dirty="0"/>
              <a:t>Displacement is the same per same relative position in window</a:t>
            </a:r>
          </a:p>
        </p:txBody>
      </p:sp>
      <p:pic>
        <p:nvPicPr>
          <p:cNvPr id="13314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D71FF090-3336-42F4-B854-CA678EEF0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37713" r="50750" b="12"/>
          <a:stretch/>
        </p:blipFill>
        <p:spPr bwMode="auto">
          <a:xfrm>
            <a:off x="4307840" y="3206526"/>
            <a:ext cx="1788160" cy="32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3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25CBB-5588-492D-9253-EFBEB241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Emulation is the sincerest form of flattery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5C693B-5AA4-4135-9E52-FD58AE9C2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ttention is all you need | Know Your Meme">
            <a:extLst>
              <a:ext uri="{FF2B5EF4-FFF2-40B4-BE49-F238E27FC236}">
                <a16:creationId xmlns:a16="http://schemas.microsoft.com/office/drawing/2014/main" id="{C424A56C-1513-4F43-BB56-7517066A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8" y="4087821"/>
            <a:ext cx="4076572" cy="23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08F791-7024-4D51-B64F-85B154BB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39" y="1233578"/>
            <a:ext cx="5320525" cy="19313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B272D4-4F4D-45C3-BF96-19F3983A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064" y="1173511"/>
            <a:ext cx="4515480" cy="2724530"/>
          </a:xfrm>
          <a:prstGeom prst="rect">
            <a:avLst/>
          </a:prstGeom>
        </p:spPr>
      </p:pic>
      <p:pic>
        <p:nvPicPr>
          <p:cNvPr id="7" name="Picture 4" descr="Paper page - Pretraining on the Test Set Is All You Need">
            <a:extLst>
              <a:ext uri="{FF2B5EF4-FFF2-40B4-BE49-F238E27FC236}">
                <a16:creationId xmlns:a16="http://schemas.microsoft.com/office/drawing/2014/main" id="{1CB3F897-15C2-4C78-8278-46E961A34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7785" r="10832" b="20264"/>
          <a:stretch/>
        </p:blipFill>
        <p:spPr bwMode="auto">
          <a:xfrm>
            <a:off x="838200" y="3635765"/>
            <a:ext cx="5313480" cy="26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7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5372F-0C57-4741-8D5C-0CC7CF32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in explaining 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553CE-CE6B-4C4C-A929-6145CE166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Architecture of an Attention module has two aims</a:t>
            </a:r>
          </a:p>
          <a:p>
            <a:pPr lvl="1"/>
            <a:r>
              <a:rPr lang="en-US" dirty="0"/>
              <a:t>Follow a certain </a:t>
            </a:r>
            <a:r>
              <a:rPr lang="en-US" b="1" dirty="0"/>
              <a:t>idea</a:t>
            </a:r>
            <a:r>
              <a:rPr lang="en-US" dirty="0"/>
              <a:t> of what it should do (“what”)</a:t>
            </a:r>
          </a:p>
          <a:p>
            <a:pPr lvl="1"/>
            <a:r>
              <a:rPr lang="en-US" dirty="0"/>
              <a:t>Maximize computational </a:t>
            </a:r>
            <a:r>
              <a:rPr lang="en-US" b="1" dirty="0"/>
              <a:t>speed</a:t>
            </a:r>
            <a:r>
              <a:rPr lang="en-US" dirty="0"/>
              <a:t> (“how”)</a:t>
            </a:r>
          </a:p>
          <a:p>
            <a:pPr lvl="1"/>
            <a:r>
              <a:rPr lang="en-US" dirty="0"/>
              <a:t>The practical implementation can be hard to follow</a:t>
            </a:r>
          </a:p>
          <a:p>
            <a:pPr lvl="1"/>
            <a:r>
              <a:rPr lang="en-US" dirty="0"/>
              <a:t>Computations of Attention can be </a:t>
            </a:r>
            <a:r>
              <a:rPr lang="en-US" i="1" dirty="0"/>
              <a:t>massively</a:t>
            </a:r>
            <a:r>
              <a:rPr lang="en-US" dirty="0"/>
              <a:t> parallelized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4000" dirty="0"/>
              <a:t>“When it does not make </a:t>
            </a:r>
            <a:r>
              <a:rPr lang="en-US" sz="4000" i="1" dirty="0"/>
              <a:t>sense</a:t>
            </a:r>
            <a:r>
              <a:rPr lang="en-US" sz="4000" dirty="0"/>
              <a:t>, it makes </a:t>
            </a:r>
            <a:r>
              <a:rPr lang="en-US" sz="4000" i="1" dirty="0"/>
              <a:t>speed</a:t>
            </a:r>
            <a:r>
              <a:rPr lang="en-US" sz="4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11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7C9E71-3F62-4261-B2A7-B7E4F7E5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DD7EE8D-8F99-4641-B9CA-D91D85B254F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Vectors == Points in high-dimensional space,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How to evaluate similarity between vectors?</a:t>
                </a:r>
              </a:p>
              <a:p>
                <a:pPr lvl="1"/>
                <a:r>
                  <a:rPr lang="en-US" dirty="0"/>
                  <a:t>Euclidean distance is not bad, but </a:t>
                </a:r>
                <a:r>
                  <a:rPr lang="en-US" i="1" dirty="0"/>
                  <a:t>small</a:t>
                </a:r>
                <a:r>
                  <a:rPr lang="en-US" dirty="0"/>
                  <a:t> if </a:t>
                </a:r>
                <a:r>
                  <a:rPr lang="en-US" i="1" dirty="0"/>
                  <a:t>similar</a:t>
                </a:r>
              </a:p>
              <a:p>
                <a:pPr lvl="1"/>
                <a:r>
                  <a:rPr lang="en-US" dirty="0"/>
                  <a:t>Dot product is </a:t>
                </a:r>
                <a:r>
                  <a:rPr lang="en-US" b="1" dirty="0"/>
                  <a:t>large</a:t>
                </a:r>
                <a:r>
                  <a:rPr lang="en-US" dirty="0"/>
                  <a:t> if </a:t>
                </a:r>
                <a:r>
                  <a:rPr lang="en-US" b="1" dirty="0"/>
                  <a:t>similar</a:t>
                </a:r>
                <a:r>
                  <a:rPr lang="en-US" dirty="0"/>
                  <a:t>, </a:t>
                </a:r>
                <a:r>
                  <a:rPr lang="en-US" i="1" dirty="0"/>
                  <a:t>small</a:t>
                </a:r>
                <a:r>
                  <a:rPr lang="en-US" dirty="0"/>
                  <a:t> if </a:t>
                </a:r>
                <a:r>
                  <a:rPr lang="en-US" i="1" dirty="0"/>
                  <a:t>not</a:t>
                </a:r>
                <a:r>
                  <a:rPr lang="en-US" dirty="0"/>
                  <a:t> </a:t>
                </a:r>
                <a:r>
                  <a:rPr lang="en-US" i="1" dirty="0"/>
                  <a:t>similar</a:t>
                </a:r>
              </a:p>
              <a:p>
                <a:pPr lvl="1"/>
                <a:r>
                  <a:rPr lang="en-US" dirty="0"/>
                  <a:t>And can be computed with a matrix multiplication!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DD7EE8D-8F99-4641-B9CA-D91D85B25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DFCF6AA-FDB1-47F8-82C3-21C720B94972}"/>
                  </a:ext>
                </a:extLst>
              </p:cNvPr>
              <p:cNvSpPr txBox="1"/>
              <p:nvPr/>
            </p:nvSpPr>
            <p:spPr>
              <a:xfrm>
                <a:off x="838200" y="4176665"/>
                <a:ext cx="4196213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DFCF6AA-FDB1-47F8-82C3-21C720B94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6665"/>
                <a:ext cx="4196213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3F7F0801-6FA2-42AA-9C56-B08A608DD7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562911"/>
                  </p:ext>
                </p:extLst>
              </p:nvPr>
            </p:nvGraphicFramePr>
            <p:xfrm>
              <a:off x="8922056" y="3946902"/>
              <a:ext cx="2042472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8022">
                      <a:extLst>
                        <a:ext uri="{9D8B030D-6E8A-4147-A177-3AD203B41FA5}">
                          <a16:colId xmlns:a16="http://schemas.microsoft.com/office/drawing/2014/main" val="947118425"/>
                        </a:ext>
                      </a:extLst>
                    </a:gridCol>
                    <a:gridCol w="544518">
                      <a:extLst>
                        <a:ext uri="{9D8B030D-6E8A-4147-A177-3AD203B41FA5}">
                          <a16:colId xmlns:a16="http://schemas.microsoft.com/office/drawing/2014/main" val="1204263105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2348314499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1856228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US" b="1" dirty="0"/>
                            <a:t>’’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16894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45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dirty="0"/>
                            <a:t>’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801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it-IT" b="0" i="0" dirty="0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915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5460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3F7F0801-6FA2-42AA-9C56-B08A608DD7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562911"/>
                  </p:ext>
                </p:extLst>
              </p:nvPr>
            </p:nvGraphicFramePr>
            <p:xfrm>
              <a:off x="8922056" y="3946902"/>
              <a:ext cx="2042472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8022">
                      <a:extLst>
                        <a:ext uri="{9D8B030D-6E8A-4147-A177-3AD203B41FA5}">
                          <a16:colId xmlns:a16="http://schemas.microsoft.com/office/drawing/2014/main" val="947118425"/>
                        </a:ext>
                      </a:extLst>
                    </a:gridCol>
                    <a:gridCol w="544518">
                      <a:extLst>
                        <a:ext uri="{9D8B030D-6E8A-4147-A177-3AD203B41FA5}">
                          <a16:colId xmlns:a16="http://schemas.microsoft.com/office/drawing/2014/main" val="1204263105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2348314499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1856228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333" t="-8197" r="-17222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7662" t="-8197" r="-1012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16894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8197" r="-2634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45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8197" r="-2634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801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8197" r="-2634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915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54608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2E919AF-4AB9-45E8-9F02-0125A5D4885B}"/>
                  </a:ext>
                </a:extLst>
              </p:cNvPr>
              <p:cNvSpPr txBox="1"/>
              <p:nvPr/>
            </p:nvSpPr>
            <p:spPr>
              <a:xfrm>
                <a:off x="6712670" y="4750330"/>
                <a:ext cx="220938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2E919AF-4AB9-45E8-9F02-0125A5D4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670" y="4750330"/>
                <a:ext cx="220938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8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38F73-50FA-4689-A5C4-3FCB5339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vectors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B47365-5142-49FF-8D76-35C29CFEF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41EC581-EBAE-4D00-9465-3ED4E4E0466A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9F22B575-E375-443F-A7DE-4E4C0F81E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DEF78511-F996-4F48-A640-0A5AF56E24EA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DDFFE9A9-C481-4C28-B1A0-015090B92A11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125C133-7AD4-4694-AE2F-5786CC5493FB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33C8091-6A1B-47D2-8177-A5A20E497871}"/>
              </a:ext>
            </a:extLst>
          </p:cNvPr>
          <p:cNvSpPr/>
          <p:nvPr/>
        </p:nvSpPr>
        <p:spPr>
          <a:xfrm>
            <a:off x="2639087" y="2933243"/>
            <a:ext cx="133153" cy="122549"/>
          </a:xfrm>
          <a:prstGeom prst="ellipse">
            <a:avLst/>
          </a:prstGeom>
          <a:solidFill>
            <a:srgbClr val="7030A0"/>
          </a:solidFill>
          <a:ln>
            <a:solidFill>
              <a:srgbClr val="6600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2F96B4A-4281-4E80-9F46-822D6F626126}"/>
              </a:ext>
            </a:extLst>
          </p:cNvPr>
          <p:cNvSpPr txBox="1"/>
          <p:nvPr/>
        </p:nvSpPr>
        <p:spPr>
          <a:xfrm>
            <a:off x="2696293" y="2601709"/>
            <a:ext cx="125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assassinate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7C5556-99DC-4E03-91CE-270600437255}"/>
              </a:ext>
            </a:extLst>
          </p:cNvPr>
          <p:cNvSpPr/>
          <p:nvPr/>
        </p:nvSpPr>
        <p:spPr>
          <a:xfrm>
            <a:off x="4165443" y="5660948"/>
            <a:ext cx="133153" cy="12254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7F3875-122F-4D0D-BE1D-9731F6155BB0}"/>
              </a:ext>
            </a:extLst>
          </p:cNvPr>
          <p:cNvSpPr txBox="1"/>
          <p:nvPr/>
        </p:nvSpPr>
        <p:spPr>
          <a:xfrm>
            <a:off x="3557206" y="5765550"/>
            <a:ext cx="9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spare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4695DF-B0A6-435D-8A2C-096292C5A5D2}"/>
              </a:ext>
            </a:extLst>
          </p:cNvPr>
          <p:cNvCxnSpPr/>
          <p:nvPr/>
        </p:nvCxnSpPr>
        <p:spPr>
          <a:xfrm flipH="1" flipV="1">
            <a:off x="1889759" y="3721457"/>
            <a:ext cx="1210488" cy="99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D2A8E8A-42A5-44F0-9948-3F9B65750E47}"/>
              </a:ext>
            </a:extLst>
          </p:cNvPr>
          <p:cNvCxnSpPr>
            <a:endCxn id="9" idx="4"/>
          </p:cNvCxnSpPr>
          <p:nvPr/>
        </p:nvCxnSpPr>
        <p:spPr>
          <a:xfrm flipH="1" flipV="1">
            <a:off x="2705664" y="3055792"/>
            <a:ext cx="394583" cy="16628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2BDC97B-0C7C-49E1-9229-1692BAB9828E}"/>
              </a:ext>
            </a:extLst>
          </p:cNvPr>
          <p:cNvCxnSpPr>
            <a:endCxn id="11" idx="1"/>
          </p:cNvCxnSpPr>
          <p:nvPr/>
        </p:nvCxnSpPr>
        <p:spPr>
          <a:xfrm>
            <a:off x="3100247" y="4718656"/>
            <a:ext cx="1065196" cy="94229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71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2290</Words>
  <Application>Microsoft Office PowerPoint</Application>
  <PresentationFormat>Grand écran</PresentationFormat>
  <Paragraphs>552</Paragraphs>
  <Slides>51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Raleway</vt:lpstr>
      <vt:lpstr>Thème Office</vt:lpstr>
      <vt:lpstr>Attention mechanism</vt:lpstr>
      <vt:lpstr>Outline</vt:lpstr>
      <vt:lpstr>What is Attention?</vt:lpstr>
      <vt:lpstr>What is Attention?</vt:lpstr>
      <vt:lpstr>What is Attention?</vt:lpstr>
      <vt:lpstr>Emulation is the sincerest form of flattery</vt:lpstr>
      <vt:lpstr>Obstacles in explaining Attention</vt:lpstr>
      <vt:lpstr>Similarity between vectors</vt:lpstr>
      <vt:lpstr>Similarity between vectors</vt:lpstr>
      <vt:lpstr>Attention, explained better than here</vt:lpstr>
      <vt:lpstr>Attention, explained better than here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 head at a glance</vt:lpstr>
      <vt:lpstr>Attention head at a glance</vt:lpstr>
      <vt:lpstr>Attention head at a glance</vt:lpstr>
      <vt:lpstr>Attention head at a glance</vt:lpstr>
      <vt:lpstr>Attention head at a glance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Meaning of the QK^T matrix</vt:lpstr>
      <vt:lpstr>Meaning of the QK^T matrix</vt:lpstr>
      <vt:lpstr>Meaning of the QK^T matrix</vt:lpstr>
      <vt:lpstr>Meaning of the QK^T matrix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It works!</vt:lpstr>
      <vt:lpstr>But the implementation…?</vt:lpstr>
      <vt:lpstr>Attention to positions…?</vt:lpstr>
      <vt:lpstr>Attention to position</vt:lpstr>
      <vt:lpstr>Masking</vt:lpstr>
      <vt:lpstr>Positional encoding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220</cp:revision>
  <dcterms:created xsi:type="dcterms:W3CDTF">2020-06-05T13:14:31Z</dcterms:created>
  <dcterms:modified xsi:type="dcterms:W3CDTF">2024-04-13T22:50:27Z</dcterms:modified>
</cp:coreProperties>
</file>